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78" r:id="rId5"/>
    <p:sldId id="279" r:id="rId6"/>
    <p:sldId id="317" r:id="rId7"/>
    <p:sldId id="350" r:id="rId8"/>
    <p:sldId id="308" r:id="rId9"/>
    <p:sldId id="310" r:id="rId10"/>
    <p:sldId id="307" r:id="rId11"/>
    <p:sldId id="351" r:id="rId12"/>
    <p:sldId id="352" r:id="rId13"/>
    <p:sldId id="353" r:id="rId14"/>
    <p:sldId id="354" r:id="rId15"/>
    <p:sldId id="309" r:id="rId16"/>
    <p:sldId id="298" r:id="rId17"/>
    <p:sldId id="313" r:id="rId18"/>
    <p:sldId id="295" r:id="rId19"/>
    <p:sldId id="311" r:id="rId20"/>
    <p:sldId id="290" r:id="rId21"/>
    <p:sldId id="293" r:id="rId22"/>
    <p:sldId id="296" r:id="rId23"/>
    <p:sldId id="301" r:id="rId24"/>
    <p:sldId id="323" r:id="rId25"/>
    <p:sldId id="335" r:id="rId26"/>
    <p:sldId id="322" r:id="rId27"/>
    <p:sldId id="331" r:id="rId28"/>
    <p:sldId id="302" r:id="rId29"/>
    <p:sldId id="336" r:id="rId30"/>
    <p:sldId id="348" r:id="rId31"/>
    <p:sldId id="312" r:id="rId32"/>
    <p:sldId id="320"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48D20-1347-40C9-AD19-A074FC26D856}" v="1546" dt="2023-05-09T01:49:08.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92" autoAdjust="0"/>
    <p:restoredTop sz="94619" autoAdjust="0"/>
  </p:normalViewPr>
  <p:slideViewPr>
    <p:cSldViewPr snapToGrid="0">
      <p:cViewPr varScale="1">
        <p:scale>
          <a:sx n="86" d="100"/>
          <a:sy n="86" d="100"/>
        </p:scale>
        <p:origin x="22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FD01546-198A-4195-BCF8-F0FF54C90E5E}" type="datetimeFigureOut">
              <a:rPr lang="en-US" smtClean="0"/>
              <a:t>5/6/2023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529">
              <a:defRPr/>
            </a:pPr>
            <a:fld id="{33AEA074-24A7-4657-AE02-A51F68EA6AA2}" type="slidenum">
              <a:rPr lang="en-US">
                <a:solidFill>
                  <a:prstClr val="black"/>
                </a:solidFill>
                <a:latin typeface="Calibri" panose="020F0502020204030204"/>
              </a:rPr>
              <a:pPr defTabSz="966529">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5784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5/6/2023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5/6/2023</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timeanddate.com/sun/canada/saskatoon?month=6&amp;year=202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6084" name="Picture 4" descr="Flower-shaped solar panel now sold in the U.S. - Curbed">
            <a:extLst>
              <a:ext uri="{FF2B5EF4-FFF2-40B4-BE49-F238E27FC236}">
                <a16:creationId xmlns:a16="http://schemas.microsoft.com/office/drawing/2014/main" id="{E3EDC7CF-F562-4BFC-BBFE-94050F55CF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32" b="198"/>
          <a:stretch/>
        </p:blipFill>
        <p:spPr bwMode="auto">
          <a:xfrm>
            <a:off x="0" y="38593"/>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6094"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4863480" y="3436416"/>
            <a:ext cx="6436104" cy="1052422"/>
          </a:xfrm>
        </p:spPr>
        <p:txBody>
          <a:bodyPr>
            <a:normAutofit/>
          </a:bodyPr>
          <a:lstStyle/>
          <a:p>
            <a:pPr algn="l"/>
            <a:r>
              <a:rPr lang="en-US" sz="3400" dirty="0"/>
              <a:t>Solar Technology and the </a:t>
            </a:r>
            <a:r>
              <a:rPr lang="en-US" sz="3400" dirty="0" err="1"/>
              <a:t>SmartFlower</a:t>
            </a:r>
            <a:r>
              <a:rPr lang="en-US" sz="3400" dirty="0"/>
              <a:t> @ BJM High School</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4947701" y="4548996"/>
            <a:ext cx="6436104" cy="534838"/>
          </a:xfrm>
        </p:spPr>
        <p:txBody>
          <a:bodyPr>
            <a:normAutofit/>
          </a:bodyPr>
          <a:lstStyle/>
          <a:p>
            <a:pPr algn="l"/>
            <a:r>
              <a:rPr lang="en-US" sz="1800" dirty="0"/>
              <a:t>Developed for Science 10   </a:t>
            </a:r>
          </a:p>
        </p:txBody>
      </p:sp>
    </p:spTree>
    <p:extLst>
      <p:ext uri="{BB962C8B-B14F-4D97-AF65-F5344CB8AC3E}">
        <p14:creationId xmlns:p14="http://schemas.microsoft.com/office/powerpoint/2010/main" val="41678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726E0AA-ACAD-4929-A688-C5F6D3E37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39216-FE58-9303-7CC5-232915D99E26}"/>
              </a:ext>
            </a:extLst>
          </p:cNvPr>
          <p:cNvSpPr>
            <a:spLocks noGrp="1"/>
          </p:cNvSpPr>
          <p:nvPr>
            <p:ph type="title"/>
          </p:nvPr>
        </p:nvSpPr>
        <p:spPr>
          <a:xfrm>
            <a:off x="707900" y="4208220"/>
            <a:ext cx="3947771" cy="1850651"/>
          </a:xfrm>
        </p:spPr>
        <p:txBody>
          <a:bodyPr>
            <a:normAutofit/>
          </a:bodyPr>
          <a:lstStyle/>
          <a:p>
            <a:pPr algn="l"/>
            <a:r>
              <a:rPr lang="en-CA" sz="3600" dirty="0"/>
              <a:t>What is direct sunlight?	</a:t>
            </a:r>
          </a:p>
        </p:txBody>
      </p:sp>
      <p:pic>
        <p:nvPicPr>
          <p:cNvPr id="1028" name="Picture 4" descr="Lahaina Noon: When Shadows Disappear | Amusing Planet">
            <a:extLst>
              <a:ext uri="{FF2B5EF4-FFF2-40B4-BE49-F238E27FC236}">
                <a16:creationId xmlns:a16="http://schemas.microsoft.com/office/drawing/2014/main" id="{C1040FA2-9358-0569-88E0-7DA63C491B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2671" y="223053"/>
            <a:ext cx="3247272" cy="4329696"/>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F3BDF5F1-11B9-42EB-800A-B3D749BB4B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147668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1026" name="Picture 2" descr="Zero shadow day - Wikipedia">
            <a:extLst>
              <a:ext uri="{FF2B5EF4-FFF2-40B4-BE49-F238E27FC236}">
                <a16:creationId xmlns:a16="http://schemas.microsoft.com/office/drawing/2014/main" id="{6C65B8F8-3890-3A09-FB63-2AFB3420626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8678" y="223053"/>
            <a:ext cx="8233206" cy="25317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0A94B5-4B13-864F-F7CB-A0BED878D6DD}"/>
              </a:ext>
            </a:extLst>
          </p:cNvPr>
          <p:cNvSpPr>
            <a:spLocks noGrp="1"/>
          </p:cNvSpPr>
          <p:nvPr>
            <p:ph idx="1"/>
          </p:nvPr>
        </p:nvSpPr>
        <p:spPr>
          <a:xfrm>
            <a:off x="3955172" y="3219193"/>
            <a:ext cx="4759538" cy="2707130"/>
          </a:xfrm>
        </p:spPr>
        <p:txBody>
          <a:bodyPr anchor="ctr">
            <a:normAutofit fontScale="92500" lnSpcReduction="10000"/>
          </a:bodyPr>
          <a:lstStyle/>
          <a:p>
            <a:r>
              <a:rPr lang="en-CA" dirty="0"/>
              <a:t>Sunlight that comes in perpendicular the surface of the Earth. (90 degrees) </a:t>
            </a:r>
          </a:p>
          <a:p>
            <a:pPr lvl="1"/>
            <a:r>
              <a:rPr lang="en-CA" dirty="0"/>
              <a:t>Some objects cast no shadow!</a:t>
            </a:r>
          </a:p>
          <a:p>
            <a:r>
              <a:rPr lang="en-CA" dirty="0"/>
              <a:t>This happens everywhere on Earth between the Tropic of Cancer and Tropic of Capricorn</a:t>
            </a:r>
          </a:p>
          <a:p>
            <a:pPr lvl="1"/>
            <a:r>
              <a:rPr lang="en-CA" dirty="0"/>
              <a:t>It is impossible outside of the tropics </a:t>
            </a:r>
          </a:p>
        </p:txBody>
      </p:sp>
      <p:pic>
        <p:nvPicPr>
          <p:cNvPr id="1030" name="Picture 6" descr="Lahaina Moon Solar Phenomenon Causes Objects To Have No Shadow">
            <a:extLst>
              <a:ext uri="{FF2B5EF4-FFF2-40B4-BE49-F238E27FC236}">
                <a16:creationId xmlns:a16="http://schemas.microsoft.com/office/drawing/2014/main" id="{B432B947-F646-82A8-30D4-51EBE7DD6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7389" y="3090040"/>
            <a:ext cx="3094611" cy="376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39" name="Rectangle 1041">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A44BB9-BFDB-5968-2890-4CFA1DE2685C}"/>
              </a:ext>
            </a:extLst>
          </p:cNvPr>
          <p:cNvPicPr>
            <a:picLocks noChangeAspect="1"/>
          </p:cNvPicPr>
          <p:nvPr/>
        </p:nvPicPr>
        <p:blipFill rotWithShape="1">
          <a:blip r:embed="rId3"/>
          <a:srcRect l="6306" r="2" b="2"/>
          <a:stretch/>
        </p:blipFill>
        <p:spPr>
          <a:xfrm>
            <a:off x="-83418" y="-111585"/>
            <a:ext cx="6753469" cy="3748164"/>
          </a:xfrm>
          <a:prstGeom prst="rect">
            <a:avLst/>
          </a:prstGeom>
        </p:spPr>
      </p:pic>
      <p:pic>
        <p:nvPicPr>
          <p:cNvPr id="9" name="Picture 8">
            <a:extLst>
              <a:ext uri="{FF2B5EF4-FFF2-40B4-BE49-F238E27FC236}">
                <a16:creationId xmlns:a16="http://schemas.microsoft.com/office/drawing/2014/main" id="{E9B359D4-B48C-B722-F415-A2625C1A4E2D}"/>
              </a:ext>
            </a:extLst>
          </p:cNvPr>
          <p:cNvPicPr>
            <a:picLocks noChangeAspect="1"/>
          </p:cNvPicPr>
          <p:nvPr/>
        </p:nvPicPr>
        <p:blipFill rotWithShape="1">
          <a:blip r:embed="rId4"/>
          <a:srcRect r="7999" b="-1"/>
          <a:stretch/>
        </p:blipFill>
        <p:spPr>
          <a:xfrm>
            <a:off x="-161025" y="3334407"/>
            <a:ext cx="6831076" cy="3842480"/>
          </a:xfrm>
          <a:prstGeom prst="rect">
            <a:avLst/>
          </a:prstGeom>
        </p:spPr>
      </p:pic>
      <p:pic>
        <p:nvPicPr>
          <p:cNvPr id="1041" name="Picture 104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C1039216-FE58-9303-7CC5-232915D99E26}"/>
              </a:ext>
            </a:extLst>
          </p:cNvPr>
          <p:cNvSpPr>
            <a:spLocks noGrp="1"/>
          </p:cNvSpPr>
          <p:nvPr>
            <p:ph type="title"/>
          </p:nvPr>
        </p:nvSpPr>
        <p:spPr>
          <a:xfrm>
            <a:off x="6900493" y="609600"/>
            <a:ext cx="4538124" cy="970450"/>
          </a:xfrm>
        </p:spPr>
        <p:txBody>
          <a:bodyPr anchor="b">
            <a:normAutofit/>
          </a:bodyPr>
          <a:lstStyle/>
          <a:p>
            <a:pPr algn="l"/>
            <a:r>
              <a:rPr lang="en-CA" sz="3000"/>
              <a:t>What is perpetual darkness and perpetual sunlight?	</a:t>
            </a:r>
          </a:p>
        </p:txBody>
      </p:sp>
      <p:sp>
        <p:nvSpPr>
          <p:cNvPr id="3" name="Content Placeholder 2">
            <a:extLst>
              <a:ext uri="{FF2B5EF4-FFF2-40B4-BE49-F238E27FC236}">
                <a16:creationId xmlns:a16="http://schemas.microsoft.com/office/drawing/2014/main" id="{070A94B5-4B13-864F-F7CB-A0BED878D6DD}"/>
              </a:ext>
            </a:extLst>
          </p:cNvPr>
          <p:cNvSpPr>
            <a:spLocks noGrp="1"/>
          </p:cNvSpPr>
          <p:nvPr>
            <p:ph idx="1"/>
          </p:nvPr>
        </p:nvSpPr>
        <p:spPr>
          <a:xfrm>
            <a:off x="6900492" y="1732449"/>
            <a:ext cx="5137627" cy="4845904"/>
          </a:xfrm>
        </p:spPr>
        <p:txBody>
          <a:bodyPr anchor="t">
            <a:noAutofit/>
          </a:bodyPr>
          <a:lstStyle/>
          <a:p>
            <a:r>
              <a:rPr lang="en-CA" sz="2000" dirty="0"/>
              <a:t>Outside of the Arctic and Antarctic Circle it is possible for the sun to never rise or never set. </a:t>
            </a:r>
          </a:p>
          <a:p>
            <a:r>
              <a:rPr lang="en-CA" sz="2000" dirty="0"/>
              <a:t>First Photo – Summer Solstice</a:t>
            </a:r>
          </a:p>
          <a:p>
            <a:pPr lvl="1"/>
            <a:r>
              <a:rPr lang="en-CA" sz="1800" dirty="0"/>
              <a:t>Perpetual Sun North of the Arctic Circle</a:t>
            </a:r>
          </a:p>
          <a:p>
            <a:pPr lvl="1"/>
            <a:r>
              <a:rPr lang="en-CA" sz="1800" dirty="0"/>
              <a:t>Perpetual Darkness South of the Antarctic Circle</a:t>
            </a:r>
          </a:p>
          <a:p>
            <a:r>
              <a:rPr lang="en-CA" sz="2000" dirty="0"/>
              <a:t>Second Photo – Winter Solstice</a:t>
            </a:r>
          </a:p>
          <a:p>
            <a:pPr lvl="1"/>
            <a:r>
              <a:rPr lang="en-CA" sz="1800" dirty="0"/>
              <a:t>Perpetual Darkness North of the Arctic Circle</a:t>
            </a:r>
          </a:p>
          <a:p>
            <a:pPr lvl="1"/>
            <a:r>
              <a:rPr lang="en-CA" sz="1800" dirty="0"/>
              <a:t>Perpetual Sun South of the Antarctic Circle</a:t>
            </a:r>
          </a:p>
          <a:p>
            <a:pPr lvl="1"/>
            <a:endParaRPr lang="en-CA" sz="1800" dirty="0"/>
          </a:p>
          <a:p>
            <a:endParaRPr lang="en-CA" sz="2000" dirty="0"/>
          </a:p>
        </p:txBody>
      </p:sp>
    </p:spTree>
    <p:extLst>
      <p:ext uri="{BB962C8B-B14F-4D97-AF65-F5344CB8AC3E}">
        <p14:creationId xmlns:p14="http://schemas.microsoft.com/office/powerpoint/2010/main" val="42174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0C9AC-E1FC-4273-A63C-6111D163ADC3}"/>
              </a:ext>
            </a:extLst>
          </p:cNvPr>
          <p:cNvSpPr>
            <a:spLocks noGrp="1"/>
          </p:cNvSpPr>
          <p:nvPr>
            <p:ph type="title"/>
          </p:nvPr>
        </p:nvSpPr>
        <p:spPr>
          <a:xfrm>
            <a:off x="913796" y="643465"/>
            <a:ext cx="3382638" cy="1370605"/>
          </a:xfrm>
        </p:spPr>
        <p:txBody>
          <a:bodyPr>
            <a:normAutofit/>
          </a:bodyPr>
          <a:lstStyle/>
          <a:p>
            <a:pPr algn="l"/>
            <a:r>
              <a:rPr lang="en-CA" sz="3000"/>
              <a:t>Why Do We Have Seasons?</a:t>
            </a:r>
            <a:br>
              <a:rPr lang="en-CA" sz="3000"/>
            </a:br>
            <a:r>
              <a:rPr lang="en-CA" sz="3000"/>
              <a:t>Summer vs. Winter</a:t>
            </a:r>
          </a:p>
        </p:txBody>
      </p:sp>
      <p:sp>
        <p:nvSpPr>
          <p:cNvPr id="9222" name="Content Placeholder 9221">
            <a:extLst>
              <a:ext uri="{FF2B5EF4-FFF2-40B4-BE49-F238E27FC236}">
                <a16:creationId xmlns:a16="http://schemas.microsoft.com/office/drawing/2014/main" id="{49B35298-33F5-118F-92CF-F021B247EAA9}"/>
              </a:ext>
            </a:extLst>
          </p:cNvPr>
          <p:cNvSpPr>
            <a:spLocks noGrp="1"/>
          </p:cNvSpPr>
          <p:nvPr>
            <p:ph idx="1"/>
          </p:nvPr>
        </p:nvSpPr>
        <p:spPr>
          <a:xfrm>
            <a:off x="-1" y="2247152"/>
            <a:ext cx="5885895" cy="4610848"/>
          </a:xfrm>
        </p:spPr>
        <p:txBody>
          <a:bodyPr>
            <a:noAutofit/>
          </a:bodyPr>
          <a:lstStyle/>
          <a:p>
            <a:r>
              <a:rPr lang="en-US" sz="2400" dirty="0"/>
              <a:t>Arctic Summer </a:t>
            </a:r>
          </a:p>
          <a:p>
            <a:pPr lvl="1"/>
            <a:r>
              <a:rPr lang="en-US" sz="1800" dirty="0"/>
              <a:t>On its path around the sun the Northern Hemisphere is tilted toward the sun during summer. </a:t>
            </a:r>
          </a:p>
          <a:p>
            <a:pPr lvl="1"/>
            <a:r>
              <a:rPr lang="en-US" sz="1800" dirty="0"/>
              <a:t>More hours of sunlight in Northern Hemisphere</a:t>
            </a:r>
          </a:p>
          <a:p>
            <a:pPr lvl="1"/>
            <a:r>
              <a:rPr lang="en-US" sz="1800" u="sng" dirty="0"/>
              <a:t>Direct solar radiation</a:t>
            </a:r>
            <a:r>
              <a:rPr lang="en-US" sz="1800" dirty="0"/>
              <a:t> at Tropic of Cancer on June 21</a:t>
            </a:r>
            <a:r>
              <a:rPr lang="en-US" sz="1800" baseline="30000" dirty="0"/>
              <a:t>st</a:t>
            </a:r>
            <a:r>
              <a:rPr lang="en-US" sz="1800" dirty="0"/>
              <a:t> </a:t>
            </a:r>
            <a:endParaRPr lang="en-US" sz="1800" u="sng" dirty="0"/>
          </a:p>
          <a:p>
            <a:r>
              <a:rPr lang="en-US" sz="2400" dirty="0"/>
              <a:t>Arctic Winter</a:t>
            </a:r>
          </a:p>
          <a:p>
            <a:pPr lvl="1"/>
            <a:r>
              <a:rPr lang="en-US" sz="1800" dirty="0"/>
              <a:t>On its path around the sun the Northern Hemisphere is tilted away from the sun in the winter. </a:t>
            </a:r>
          </a:p>
          <a:p>
            <a:pPr lvl="1"/>
            <a:r>
              <a:rPr lang="en-US" sz="1800" dirty="0"/>
              <a:t>Less hours of sunlight</a:t>
            </a:r>
          </a:p>
          <a:p>
            <a:pPr lvl="1"/>
            <a:r>
              <a:rPr lang="en-US" sz="1800" u="sng" dirty="0"/>
              <a:t>Direct solar radiation </a:t>
            </a:r>
            <a:r>
              <a:rPr lang="en-US" sz="1800" dirty="0"/>
              <a:t>at Tropic of Capricorn on December 21</a:t>
            </a:r>
            <a:r>
              <a:rPr lang="en-US" sz="1800" baseline="30000" dirty="0"/>
              <a:t>st</a:t>
            </a:r>
            <a:r>
              <a:rPr lang="en-US" sz="1800" dirty="0"/>
              <a:t> </a:t>
            </a:r>
          </a:p>
        </p:txBody>
      </p:sp>
      <p:pic>
        <p:nvPicPr>
          <p:cNvPr id="9218" name="Picture 2" descr="Illustration of Earth's seasons">
            <a:extLst>
              <a:ext uri="{FF2B5EF4-FFF2-40B4-BE49-F238E27FC236}">
                <a16:creationId xmlns:a16="http://schemas.microsoft.com/office/drawing/2014/main" id="{5BE5E1D7-B8D9-4891-A37C-02C40F239F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1140" y="1179263"/>
            <a:ext cx="6450860" cy="449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9349-2B4B-4848-BBD7-F5AFA75FE684}"/>
              </a:ext>
            </a:extLst>
          </p:cNvPr>
          <p:cNvSpPr>
            <a:spLocks noGrp="1"/>
          </p:cNvSpPr>
          <p:nvPr>
            <p:ph type="title"/>
          </p:nvPr>
        </p:nvSpPr>
        <p:spPr>
          <a:xfrm>
            <a:off x="878626" y="3657600"/>
            <a:ext cx="5056507" cy="2133600"/>
          </a:xfrm>
        </p:spPr>
        <p:txBody>
          <a:bodyPr vert="horz" lIns="91440" tIns="45720" rIns="91440" bIns="45720" rtlCol="0">
            <a:normAutofit/>
          </a:bodyPr>
          <a:lstStyle/>
          <a:p>
            <a:pPr algn="l"/>
            <a:r>
              <a:rPr lang="en-US" sz="3600" dirty="0"/>
              <a:t>Why Do We Tilt The Panels? </a:t>
            </a:r>
          </a:p>
        </p:txBody>
      </p:sp>
      <p:pic>
        <p:nvPicPr>
          <p:cNvPr id="19462" name="Picture 6" descr="The optimal tilt for solar panels: why most calculators are wrong">
            <a:extLst>
              <a:ext uri="{FF2B5EF4-FFF2-40B4-BE49-F238E27FC236}">
                <a16:creationId xmlns:a16="http://schemas.microsoft.com/office/drawing/2014/main" id="{1F6066EF-C8EC-4BA8-BC0A-DF21544CF2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6859" y="575221"/>
            <a:ext cx="4255208" cy="27978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Optimal Solar Panel Tilt Angle Calculator - SolarSena">
            <a:extLst>
              <a:ext uri="{FF2B5EF4-FFF2-40B4-BE49-F238E27FC236}">
                <a16:creationId xmlns:a16="http://schemas.microsoft.com/office/drawing/2014/main" id="{E964130B-DAA2-47CA-A222-B55D9B819D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69308" y="575221"/>
            <a:ext cx="3395169" cy="27980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97AB1D-B5EA-4F63-AB27-390E30ACC7B2}"/>
              </a:ext>
            </a:extLst>
          </p:cNvPr>
          <p:cNvSpPr>
            <a:spLocks noGrp="1"/>
          </p:cNvSpPr>
          <p:nvPr>
            <p:ph idx="1"/>
          </p:nvPr>
        </p:nvSpPr>
        <p:spPr>
          <a:xfrm>
            <a:off x="5935133" y="3657599"/>
            <a:ext cx="5378239" cy="2625179"/>
          </a:xfrm>
        </p:spPr>
        <p:txBody>
          <a:bodyPr vert="horz" lIns="91440" tIns="45720" rIns="91440" bIns="45720" rtlCol="0" anchor="ctr">
            <a:normAutofit fontScale="92500" lnSpcReduction="20000"/>
          </a:bodyPr>
          <a:lstStyle/>
          <a:p>
            <a:pPr indent="-342900">
              <a:lnSpc>
                <a:spcPct val="100000"/>
              </a:lnSpc>
              <a:buFontTx/>
              <a:buChar char="-"/>
            </a:pPr>
            <a:r>
              <a:rPr lang="en-US" dirty="0"/>
              <a:t>To capture the maximum amount of energy, solar panels can be tilted so that incoming light is perpendicular to the panel. </a:t>
            </a:r>
          </a:p>
          <a:p>
            <a:pPr indent="-342900">
              <a:lnSpc>
                <a:spcPct val="100000"/>
              </a:lnSpc>
              <a:buFontTx/>
              <a:buChar char="-"/>
            </a:pPr>
            <a:r>
              <a:rPr lang="en-US" dirty="0"/>
              <a:t>The best angle for panels to be at depends on</a:t>
            </a:r>
          </a:p>
          <a:p>
            <a:pPr lvl="1" indent="-342900">
              <a:buFontTx/>
              <a:buChar char="-"/>
            </a:pPr>
            <a:r>
              <a:rPr lang="en-US" dirty="0"/>
              <a:t>how far you are from the equator (latitude)</a:t>
            </a:r>
          </a:p>
          <a:p>
            <a:pPr lvl="1" indent="-342900">
              <a:buFontTx/>
              <a:buChar char="-"/>
            </a:pPr>
            <a:r>
              <a:rPr lang="en-US" dirty="0"/>
              <a:t>the time of year</a:t>
            </a:r>
          </a:p>
          <a:p>
            <a:pPr lvl="1" indent="-342900">
              <a:buFontTx/>
              <a:buChar char="-"/>
            </a:pPr>
            <a:r>
              <a:rPr lang="en-US" dirty="0"/>
              <a:t>the time of day</a:t>
            </a:r>
          </a:p>
          <a:p>
            <a:pPr indent="-342900">
              <a:lnSpc>
                <a:spcPct val="100000"/>
              </a:lnSpc>
              <a:buFontTx/>
              <a:buChar char="-"/>
            </a:pPr>
            <a:endParaRPr lang="en-US" dirty="0"/>
          </a:p>
        </p:txBody>
      </p:sp>
    </p:spTree>
    <p:extLst>
      <p:ext uri="{BB962C8B-B14F-4D97-AF65-F5344CB8AC3E}">
        <p14:creationId xmlns:p14="http://schemas.microsoft.com/office/powerpoint/2010/main" val="41543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FEBD-ED7F-4A3D-9F7E-CB864A8677D2}"/>
              </a:ext>
            </a:extLst>
          </p:cNvPr>
          <p:cNvSpPr>
            <a:spLocks noGrp="1"/>
          </p:cNvSpPr>
          <p:nvPr>
            <p:ph type="title"/>
          </p:nvPr>
        </p:nvSpPr>
        <p:spPr>
          <a:xfrm>
            <a:off x="878626" y="3657600"/>
            <a:ext cx="5056507" cy="2133600"/>
          </a:xfrm>
        </p:spPr>
        <p:txBody>
          <a:bodyPr>
            <a:normAutofit/>
          </a:bodyPr>
          <a:lstStyle/>
          <a:p>
            <a:pPr algn="l"/>
            <a:r>
              <a:rPr lang="en-CA" sz="3600"/>
              <a:t>What Angle Should The Panels Be At? </a:t>
            </a:r>
          </a:p>
        </p:txBody>
      </p:sp>
      <p:pic>
        <p:nvPicPr>
          <p:cNvPr id="16386" name="Picture 2">
            <a:extLst>
              <a:ext uri="{FF2B5EF4-FFF2-40B4-BE49-F238E27FC236}">
                <a16:creationId xmlns:a16="http://schemas.microsoft.com/office/drawing/2014/main" id="{8A397D71-4584-40C9-A202-18FEB23695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754" y="232912"/>
            <a:ext cx="7209867" cy="3424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st Solar Panel Angle: How Do You Find It — And Does it Matter?">
            <a:extLst>
              <a:ext uri="{FF2B5EF4-FFF2-40B4-BE49-F238E27FC236}">
                <a16:creationId xmlns:a16="http://schemas.microsoft.com/office/drawing/2014/main" id="{79AC23A1-89F0-4648-A253-E932C8FE07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41216" y="232912"/>
            <a:ext cx="3764331" cy="33715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B548A2B-3764-4CA9-883C-AD2FF0E83203}"/>
              </a:ext>
            </a:extLst>
          </p:cNvPr>
          <p:cNvSpPr>
            <a:spLocks noGrp="1"/>
          </p:cNvSpPr>
          <p:nvPr>
            <p:ph idx="1"/>
          </p:nvPr>
        </p:nvSpPr>
        <p:spPr>
          <a:xfrm>
            <a:off x="6256866" y="3657600"/>
            <a:ext cx="4926948" cy="2133600"/>
          </a:xfrm>
        </p:spPr>
        <p:txBody>
          <a:bodyPr anchor="ctr">
            <a:normAutofit/>
          </a:bodyPr>
          <a:lstStyle/>
          <a:p>
            <a:pPr>
              <a:lnSpc>
                <a:spcPct val="100000"/>
              </a:lnSpc>
            </a:pPr>
            <a:r>
              <a:rPr lang="en-CA" dirty="0"/>
              <a:t>The optimal angle in the summer is not the same as the optimal angle in the winter. </a:t>
            </a:r>
          </a:p>
          <a:p>
            <a:pPr>
              <a:lnSpc>
                <a:spcPct val="100000"/>
              </a:lnSpc>
            </a:pPr>
            <a:r>
              <a:rPr lang="en-CA" dirty="0"/>
              <a:t>The optimal angle will be different at different latitudes </a:t>
            </a:r>
          </a:p>
        </p:txBody>
      </p:sp>
    </p:spTree>
    <p:extLst>
      <p:ext uri="{BB962C8B-B14F-4D97-AF65-F5344CB8AC3E}">
        <p14:creationId xmlns:p14="http://schemas.microsoft.com/office/powerpoint/2010/main" val="343876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82F63-62D0-49AF-AF9F-77BCE6B39A2F}"/>
              </a:ext>
            </a:extLst>
          </p:cNvPr>
          <p:cNvSpPr>
            <a:spLocks noGrp="1"/>
          </p:cNvSpPr>
          <p:nvPr>
            <p:ph type="title"/>
          </p:nvPr>
        </p:nvSpPr>
        <p:spPr>
          <a:xfrm>
            <a:off x="878626" y="3657600"/>
            <a:ext cx="5056507" cy="2133600"/>
          </a:xfrm>
        </p:spPr>
        <p:txBody>
          <a:bodyPr>
            <a:normAutofit/>
          </a:bodyPr>
          <a:lstStyle/>
          <a:p>
            <a:pPr algn="l"/>
            <a:r>
              <a:rPr lang="en-CA" sz="3600" dirty="0"/>
              <a:t>Tilt of the Earth – </a:t>
            </a:r>
            <a:br>
              <a:rPr lang="en-CA" sz="3600" dirty="0"/>
            </a:br>
            <a:r>
              <a:rPr lang="en-CA" sz="3600" dirty="0"/>
              <a:t>Effect on Solar Power </a:t>
            </a:r>
          </a:p>
        </p:txBody>
      </p:sp>
      <p:pic>
        <p:nvPicPr>
          <p:cNvPr id="7170" name="Picture 2" descr="What is the Winter Solstice? | Smithsonian Science Education Center">
            <a:extLst>
              <a:ext uri="{FF2B5EF4-FFF2-40B4-BE49-F238E27FC236}">
                <a16:creationId xmlns:a16="http://schemas.microsoft.com/office/drawing/2014/main" id="{957C6918-0A12-4A79-829E-71F1405DCD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5385" y="165332"/>
            <a:ext cx="5483680" cy="32079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3B5FB2-D11D-4853-82AF-9C8CECDDEB36}"/>
              </a:ext>
            </a:extLst>
          </p:cNvPr>
          <p:cNvSpPr>
            <a:spLocks noGrp="1"/>
          </p:cNvSpPr>
          <p:nvPr>
            <p:ph idx="1"/>
          </p:nvPr>
        </p:nvSpPr>
        <p:spPr>
          <a:xfrm>
            <a:off x="6256866" y="3657600"/>
            <a:ext cx="4926948" cy="3035068"/>
          </a:xfrm>
        </p:spPr>
        <p:txBody>
          <a:bodyPr anchor="ctr">
            <a:normAutofit fontScale="92500" lnSpcReduction="10000"/>
          </a:bodyPr>
          <a:lstStyle/>
          <a:p>
            <a:pPr>
              <a:lnSpc>
                <a:spcPct val="100000"/>
              </a:lnSpc>
            </a:pPr>
            <a:r>
              <a:rPr lang="en-CA" sz="2000" dirty="0"/>
              <a:t>No one tilt setting is perfect</a:t>
            </a:r>
          </a:p>
          <a:p>
            <a:pPr>
              <a:lnSpc>
                <a:spcPct val="100000"/>
              </a:lnSpc>
            </a:pPr>
            <a:r>
              <a:rPr lang="en-CA" sz="2000" dirty="0"/>
              <a:t>Every day the sun rises in the East and sets in the West. </a:t>
            </a:r>
          </a:p>
          <a:p>
            <a:pPr lvl="1"/>
            <a:r>
              <a:rPr lang="en-CA" sz="1800" dirty="0"/>
              <a:t>The ideal tilt angle changes throughout the day</a:t>
            </a:r>
          </a:p>
          <a:p>
            <a:pPr>
              <a:lnSpc>
                <a:spcPct val="100000"/>
              </a:lnSpc>
            </a:pPr>
            <a:r>
              <a:rPr lang="en-CA" sz="2000" dirty="0"/>
              <a:t>In the summer months there is not only more hours of sunlight, the sun rises higher in the sky.</a:t>
            </a:r>
          </a:p>
          <a:p>
            <a:pPr lvl="1"/>
            <a:r>
              <a:rPr lang="en-CA" sz="1800" dirty="0"/>
              <a:t>The ideal tilt angle changes throughout the year </a:t>
            </a:r>
          </a:p>
          <a:p>
            <a:pPr>
              <a:lnSpc>
                <a:spcPct val="100000"/>
              </a:lnSpc>
            </a:pPr>
            <a:endParaRPr lang="en-CA" sz="1600" dirty="0"/>
          </a:p>
        </p:txBody>
      </p:sp>
      <p:pic>
        <p:nvPicPr>
          <p:cNvPr id="5" name="Picture 4">
            <a:extLst>
              <a:ext uri="{FF2B5EF4-FFF2-40B4-BE49-F238E27FC236}">
                <a16:creationId xmlns:a16="http://schemas.microsoft.com/office/drawing/2014/main" id="{F5287FB8-7C06-6D62-D268-D7AC6A5D05D0}"/>
              </a:ext>
            </a:extLst>
          </p:cNvPr>
          <p:cNvPicPr>
            <a:picLocks noChangeAspect="1"/>
          </p:cNvPicPr>
          <p:nvPr/>
        </p:nvPicPr>
        <p:blipFill>
          <a:blip r:embed="rId4"/>
          <a:stretch>
            <a:fillRect/>
          </a:stretch>
        </p:blipFill>
        <p:spPr>
          <a:xfrm>
            <a:off x="574673" y="165041"/>
            <a:ext cx="4712031" cy="3207662"/>
          </a:xfrm>
          <a:prstGeom prst="rect">
            <a:avLst/>
          </a:prstGeom>
        </p:spPr>
      </p:pic>
    </p:spTree>
    <p:extLst>
      <p:ext uri="{BB962C8B-B14F-4D97-AF65-F5344CB8AC3E}">
        <p14:creationId xmlns:p14="http://schemas.microsoft.com/office/powerpoint/2010/main" val="10945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CD35-FE9F-41FC-BB3E-34EDBB0C8A35}"/>
              </a:ext>
            </a:extLst>
          </p:cNvPr>
          <p:cNvSpPr>
            <a:spLocks noGrp="1"/>
          </p:cNvSpPr>
          <p:nvPr>
            <p:ph type="title"/>
          </p:nvPr>
        </p:nvSpPr>
        <p:spPr>
          <a:xfrm>
            <a:off x="878626" y="3657600"/>
            <a:ext cx="5056507" cy="2133600"/>
          </a:xfrm>
        </p:spPr>
        <p:txBody>
          <a:bodyPr>
            <a:normAutofit/>
          </a:bodyPr>
          <a:lstStyle/>
          <a:p>
            <a:pPr algn="l"/>
            <a:r>
              <a:rPr lang="en-CA" sz="3600" dirty="0"/>
              <a:t>Do solar panels need to face south to work? </a:t>
            </a:r>
          </a:p>
        </p:txBody>
      </p:sp>
      <p:pic>
        <p:nvPicPr>
          <p:cNvPr id="14338" name="Picture 2" descr="Explained: The Best Direction for Solar Panels">
            <a:extLst>
              <a:ext uri="{FF2B5EF4-FFF2-40B4-BE49-F238E27FC236}">
                <a16:creationId xmlns:a16="http://schemas.microsoft.com/office/drawing/2014/main" id="{BF83F7F0-1FFF-4337-9414-150F45AC2A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26" y="100551"/>
            <a:ext cx="6675880" cy="355704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est Direction For Solar Panels | Sunsolar Solutions">
            <a:extLst>
              <a:ext uri="{FF2B5EF4-FFF2-40B4-BE49-F238E27FC236}">
                <a16:creationId xmlns:a16="http://schemas.microsoft.com/office/drawing/2014/main" id="{430B58E7-9B7F-4CF0-BA6E-5B24B0829E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39205" y="100551"/>
            <a:ext cx="5389469" cy="35570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43533B9-3835-47A8-9EF9-1765FDB7A4AA}"/>
              </a:ext>
            </a:extLst>
          </p:cNvPr>
          <p:cNvSpPr>
            <a:spLocks noGrp="1"/>
          </p:cNvSpPr>
          <p:nvPr>
            <p:ph idx="1"/>
          </p:nvPr>
        </p:nvSpPr>
        <p:spPr>
          <a:xfrm>
            <a:off x="5775960" y="3657600"/>
            <a:ext cx="6352714" cy="3200400"/>
          </a:xfrm>
        </p:spPr>
        <p:txBody>
          <a:bodyPr anchor="ctr">
            <a:normAutofit/>
          </a:bodyPr>
          <a:lstStyle/>
          <a:p>
            <a:pPr lvl="1"/>
            <a:r>
              <a:rPr lang="en-CA" dirty="0"/>
              <a:t>No. </a:t>
            </a:r>
          </a:p>
          <a:p>
            <a:pPr lvl="1"/>
            <a:r>
              <a:rPr lang="en-CA" dirty="0"/>
              <a:t>A system set up on an east or west roof will produce only 15% less power on average</a:t>
            </a:r>
          </a:p>
          <a:p>
            <a:pPr lvl="1"/>
            <a:r>
              <a:rPr lang="en-CA" dirty="0"/>
              <a:t>A north roof, 30% less (but not zero)</a:t>
            </a:r>
          </a:p>
        </p:txBody>
      </p:sp>
    </p:spTree>
    <p:extLst>
      <p:ext uri="{BB962C8B-B14F-4D97-AF65-F5344CB8AC3E}">
        <p14:creationId xmlns:p14="http://schemas.microsoft.com/office/powerpoint/2010/main" val="80425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465C281-29C1-46C7-A3D9-52B0867959F9}"/>
              </a:ext>
            </a:extLst>
          </p:cNvPr>
          <p:cNvSpPr>
            <a:spLocks noGrp="1"/>
          </p:cNvSpPr>
          <p:nvPr>
            <p:ph type="title"/>
          </p:nvPr>
        </p:nvSpPr>
        <p:spPr>
          <a:xfrm>
            <a:off x="1039905" y="845387"/>
            <a:ext cx="3470310" cy="1066689"/>
          </a:xfrm>
        </p:spPr>
        <p:txBody>
          <a:bodyPr vert="horz" lIns="91440" tIns="45720" rIns="91440" bIns="45720" rtlCol="0" anchor="b">
            <a:normAutofit/>
          </a:bodyPr>
          <a:lstStyle/>
          <a:p>
            <a:pPr algn="l"/>
            <a:endParaRPr lang="en-US" sz="2400" dirty="0"/>
          </a:p>
        </p:txBody>
      </p:sp>
      <p:sp>
        <p:nvSpPr>
          <p:cNvPr id="17" name="Content Placeholder 16">
            <a:extLst>
              <a:ext uri="{FF2B5EF4-FFF2-40B4-BE49-F238E27FC236}">
                <a16:creationId xmlns:a16="http://schemas.microsoft.com/office/drawing/2014/main" id="{78E4DDA1-C0C7-3F68-5F4D-DE63DE55BEA4}"/>
              </a:ext>
            </a:extLst>
          </p:cNvPr>
          <p:cNvSpPr>
            <a:spLocks noGrp="1"/>
          </p:cNvSpPr>
          <p:nvPr>
            <p:ph idx="1"/>
          </p:nvPr>
        </p:nvSpPr>
        <p:spPr>
          <a:xfrm>
            <a:off x="1039905" y="2147862"/>
            <a:ext cx="3405573" cy="3499563"/>
          </a:xfrm>
        </p:spPr>
        <p:txBody>
          <a:bodyPr anchor="t">
            <a:normAutofit lnSpcReduction="10000"/>
          </a:bodyPr>
          <a:lstStyle/>
          <a:p>
            <a:r>
              <a:rPr lang="en-US" sz="2000" dirty="0"/>
              <a:t>The figure on the right shows how little difference is seen when comparing the power produced from East, South, and West facing Solar Panels. </a:t>
            </a:r>
          </a:p>
          <a:p>
            <a:r>
              <a:rPr lang="en-CA" sz="2000" dirty="0"/>
              <a:t>A system with both east/west panels performs as well as a south facing system of the same size. </a:t>
            </a:r>
          </a:p>
          <a:p>
            <a:endParaRPr lang="en-US" sz="2000" dirty="0"/>
          </a:p>
        </p:txBody>
      </p:sp>
      <p:pic>
        <p:nvPicPr>
          <p:cNvPr id="6" name="Content Placeholder 5">
            <a:extLst>
              <a:ext uri="{FF2B5EF4-FFF2-40B4-BE49-F238E27FC236}">
                <a16:creationId xmlns:a16="http://schemas.microsoft.com/office/drawing/2014/main" id="{E294395F-8EC5-4939-B501-230469B0BD72}"/>
              </a:ext>
            </a:extLst>
          </p:cNvPr>
          <p:cNvPicPr>
            <a:picLocks noChangeAspect="1"/>
          </p:cNvPicPr>
          <p:nvPr/>
        </p:nvPicPr>
        <p:blipFill>
          <a:blip r:embed="rId3"/>
          <a:stretch>
            <a:fillRect/>
          </a:stretch>
        </p:blipFill>
        <p:spPr>
          <a:xfrm>
            <a:off x="4841917" y="1339843"/>
            <a:ext cx="7459017" cy="4307581"/>
          </a:xfrm>
          <a:prstGeom prst="rect">
            <a:avLst/>
          </a:prstGeom>
        </p:spPr>
      </p:pic>
    </p:spTree>
    <p:extLst>
      <p:ext uri="{BB962C8B-B14F-4D97-AF65-F5344CB8AC3E}">
        <p14:creationId xmlns:p14="http://schemas.microsoft.com/office/powerpoint/2010/main" val="331996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266" name="Rectangle 10265">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8" name="Picture 10267">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10242" name="Picture 2" descr="Five key considerations for east-west solar design - PV Tech">
            <a:extLst>
              <a:ext uri="{FF2B5EF4-FFF2-40B4-BE49-F238E27FC236}">
                <a16:creationId xmlns:a16="http://schemas.microsoft.com/office/drawing/2014/main" id="{BA4CCD12-DF68-4091-A5C9-707616E254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1"/>
          <a:stretch/>
        </p:blipFill>
        <p:spPr bwMode="auto">
          <a:xfrm>
            <a:off x="184905" y="594360"/>
            <a:ext cx="5589361" cy="3144011"/>
          </a:xfrm>
          <a:prstGeom prst="rect">
            <a:avLst/>
          </a:prstGeom>
          <a:noFill/>
          <a:extLst>
            <a:ext uri="{909E8E84-426E-40DD-AFC4-6F175D3DCCD1}">
              <a14:hiddenFill xmlns:a14="http://schemas.microsoft.com/office/drawing/2010/main">
                <a:solidFill>
                  <a:srgbClr val="FFFFFF"/>
                </a:solidFill>
              </a14:hiddenFill>
            </a:ext>
          </a:extLst>
        </p:spPr>
      </p:pic>
      <p:cxnSp>
        <p:nvCxnSpPr>
          <p:cNvPr id="10270" name="Straight Connector 10269">
            <a:extLst>
              <a:ext uri="{FF2B5EF4-FFF2-40B4-BE49-F238E27FC236}">
                <a16:creationId xmlns:a16="http://schemas.microsoft.com/office/drawing/2014/main" id="{9F50CB42-2459-4324-95ED-6936C45646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60953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10244" name="Picture 4" descr="Simulating east-west configurations with pvDesign — RatedPower">
            <a:extLst>
              <a:ext uri="{FF2B5EF4-FFF2-40B4-BE49-F238E27FC236}">
                <a16:creationId xmlns:a16="http://schemas.microsoft.com/office/drawing/2014/main" id="{EF057FE4-904C-43E8-98AD-F42B64C7527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59171" y="1053741"/>
            <a:ext cx="6024943" cy="1976934"/>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6">
            <a:extLst>
              <a:ext uri="{FF2B5EF4-FFF2-40B4-BE49-F238E27FC236}">
                <a16:creationId xmlns:a16="http://schemas.microsoft.com/office/drawing/2014/main" id="{541F19CC-E618-47B4-BDCE-6EA048615C6B}"/>
              </a:ext>
            </a:extLst>
          </p:cNvPr>
          <p:cNvSpPr>
            <a:spLocks noGrp="1"/>
          </p:cNvSpPr>
          <p:nvPr>
            <p:ph idx="1"/>
          </p:nvPr>
        </p:nvSpPr>
        <p:spPr>
          <a:xfrm>
            <a:off x="1371600" y="4302867"/>
            <a:ext cx="9396663" cy="2146304"/>
          </a:xfrm>
        </p:spPr>
        <p:txBody>
          <a:bodyPr anchor="t">
            <a:normAutofit/>
          </a:bodyPr>
          <a:lstStyle/>
          <a:p>
            <a:r>
              <a:rPr lang="en-US" sz="2000" dirty="0"/>
              <a:t>Field or Flat Rooftop Installs all over the world are being put up with East/West pattern</a:t>
            </a:r>
          </a:p>
          <a:p>
            <a:r>
              <a:rPr lang="en-US" sz="2000" dirty="0"/>
              <a:t>This setup produces a similar amount of power spread over the length of the whole day, somewhat reducing the power usage vs solar power production issue. </a:t>
            </a:r>
          </a:p>
          <a:p>
            <a:endParaRPr lang="en-US" sz="2000" dirty="0"/>
          </a:p>
          <a:p>
            <a:endParaRPr lang="en-US" sz="2000" dirty="0"/>
          </a:p>
        </p:txBody>
      </p:sp>
    </p:spTree>
    <p:extLst>
      <p:ext uri="{BB962C8B-B14F-4D97-AF65-F5344CB8AC3E}">
        <p14:creationId xmlns:p14="http://schemas.microsoft.com/office/powerpoint/2010/main" val="287562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w Is Solar Energy Used In Your Home?">
            <a:extLst>
              <a:ext uri="{FF2B5EF4-FFF2-40B4-BE49-F238E27FC236}">
                <a16:creationId xmlns:a16="http://schemas.microsoft.com/office/drawing/2014/main" id="{B94F3AD6-4910-4089-BF81-D6818ACF23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4060" y="0"/>
            <a:ext cx="8183879" cy="4398835"/>
          </a:xfrm>
          <a:prstGeom prst="rect">
            <a:avLst/>
          </a:prstGeom>
          <a:noFill/>
          <a:extLst>
            <a:ext uri="{909E8E84-426E-40DD-AFC4-6F175D3DCCD1}">
              <a14:hiddenFill xmlns:a14="http://schemas.microsoft.com/office/drawing/2010/main">
                <a:solidFill>
                  <a:srgbClr val="FFFFFF"/>
                </a:solidFill>
              </a14:hiddenFill>
            </a:ext>
          </a:extLst>
        </p:spPr>
      </p:pic>
      <p:sp>
        <p:nvSpPr>
          <p:cNvPr id="11277" name="Content Placeholder 11276">
            <a:extLst>
              <a:ext uri="{FF2B5EF4-FFF2-40B4-BE49-F238E27FC236}">
                <a16:creationId xmlns:a16="http://schemas.microsoft.com/office/drawing/2014/main" id="{B1C45BDE-29BB-8CAC-D667-C491359AB8CE}"/>
              </a:ext>
            </a:extLst>
          </p:cNvPr>
          <p:cNvSpPr>
            <a:spLocks noGrp="1"/>
          </p:cNvSpPr>
          <p:nvPr>
            <p:ph idx="1"/>
          </p:nvPr>
        </p:nvSpPr>
        <p:spPr>
          <a:xfrm>
            <a:off x="707900" y="4589220"/>
            <a:ext cx="10776200" cy="1850651"/>
          </a:xfrm>
        </p:spPr>
        <p:txBody>
          <a:bodyPr anchor="ctr">
            <a:normAutofit/>
          </a:bodyPr>
          <a:lstStyle/>
          <a:p>
            <a:r>
              <a:rPr lang="en-US" dirty="0"/>
              <a:t>Solar Output is the highest between 11AM and 3PM. Energy Demand is the highest at between 7AM and 10AM and then again between 6PM and 9PM.This does not align! We can’t go 100% solar!</a:t>
            </a:r>
          </a:p>
        </p:txBody>
      </p:sp>
    </p:spTree>
    <p:extLst>
      <p:ext uri="{BB962C8B-B14F-4D97-AF65-F5344CB8AC3E}">
        <p14:creationId xmlns:p14="http://schemas.microsoft.com/office/powerpoint/2010/main" val="127784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2A86BC8F-AB26-4038-B446-5CE739E37186}"/>
              </a:ext>
            </a:extLst>
          </p:cNvPr>
          <p:cNvPicPr>
            <a:picLocks noChangeAspect="1"/>
          </p:cNvPicPr>
          <p:nvPr/>
        </p:nvPicPr>
        <p:blipFill rotWithShape="1">
          <a:blip r:embed="rId4">
            <a:alphaModFix amt="25000"/>
          </a:blip>
          <a:srcRect t="10268" b="19420"/>
          <a:stretch/>
        </p:blipFill>
        <p:spPr>
          <a:xfrm>
            <a:off x="20" y="10"/>
            <a:ext cx="12191980" cy="6857990"/>
          </a:xfrm>
          <a:prstGeom prst="rect">
            <a:avLst/>
          </a:prstGeom>
        </p:spPr>
      </p:pic>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913795" y="609600"/>
            <a:ext cx="10353762" cy="1257300"/>
          </a:xfrm>
        </p:spPr>
        <p:txBody>
          <a:bodyPr>
            <a:normAutofit/>
          </a:bodyPr>
          <a:lstStyle/>
          <a:p>
            <a:r>
              <a:rPr lang="en-US" dirty="0"/>
              <a:t>What is Solar Power?</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idx="1"/>
          </p:nvPr>
        </p:nvSpPr>
        <p:spPr>
          <a:xfrm>
            <a:off x="913795" y="2076450"/>
            <a:ext cx="10353762" cy="3714749"/>
          </a:xfrm>
        </p:spPr>
        <p:txBody>
          <a:bodyPr anchor="ctr">
            <a:normAutofit/>
          </a:bodyPr>
          <a:lstStyle/>
          <a:p>
            <a:pPr>
              <a:buFontTx/>
              <a:buChar char="-"/>
            </a:pPr>
            <a:r>
              <a:rPr lang="en-US" sz="3200" dirty="0"/>
              <a:t>Solar power involves the capture and conversion of energy within sunlight to electricity </a:t>
            </a:r>
          </a:p>
          <a:p>
            <a:pPr lvl="0">
              <a:buFontTx/>
              <a:buChar char="-"/>
            </a:pPr>
            <a:r>
              <a:rPr lang="en-US" sz="3200" dirty="0"/>
              <a:t>The amount of sunlight that hits the Earth’s surface in 90 minutes is enough to cover all the energy demands of humanity for an entire year. </a:t>
            </a:r>
          </a:p>
          <a:p>
            <a:pPr lvl="0">
              <a:buFontTx/>
              <a:buChar char="-"/>
            </a:pPr>
            <a:endParaRPr lang="en-US" sz="3200" dirty="0"/>
          </a:p>
        </p:txBody>
      </p:sp>
    </p:spTree>
    <p:extLst>
      <p:ext uri="{BB962C8B-B14F-4D97-AF65-F5344CB8AC3E}">
        <p14:creationId xmlns:p14="http://schemas.microsoft.com/office/powerpoint/2010/main" val="32202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4833" name="Rectangle 34832">
            <a:extLst>
              <a:ext uri="{FF2B5EF4-FFF2-40B4-BE49-F238E27FC236}">
                <a16:creationId xmlns:a16="http://schemas.microsoft.com/office/drawing/2014/main" id="{9726E0AA-ACAD-4929-A688-C5F6D3E37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2D4BA-8410-4DD8-B5F9-8DE5B8BECA46}"/>
              </a:ext>
            </a:extLst>
          </p:cNvPr>
          <p:cNvSpPr>
            <a:spLocks noGrp="1"/>
          </p:cNvSpPr>
          <p:nvPr>
            <p:ph type="title"/>
          </p:nvPr>
        </p:nvSpPr>
        <p:spPr>
          <a:xfrm>
            <a:off x="707900" y="4208220"/>
            <a:ext cx="3947771" cy="1850651"/>
          </a:xfrm>
        </p:spPr>
        <p:txBody>
          <a:bodyPr>
            <a:normAutofit/>
          </a:bodyPr>
          <a:lstStyle/>
          <a:p>
            <a:pPr algn="l"/>
            <a:r>
              <a:rPr lang="en-CA" sz="3600"/>
              <a:t>Solar Tracker Technology</a:t>
            </a:r>
          </a:p>
        </p:txBody>
      </p:sp>
      <p:pic>
        <p:nvPicPr>
          <p:cNvPr id="5" name="Picture 4">
            <a:extLst>
              <a:ext uri="{FF2B5EF4-FFF2-40B4-BE49-F238E27FC236}">
                <a16:creationId xmlns:a16="http://schemas.microsoft.com/office/drawing/2014/main" id="{05EDE92B-32FC-44FB-B5E1-10332E59861F}"/>
              </a:ext>
            </a:extLst>
          </p:cNvPr>
          <p:cNvPicPr>
            <a:picLocks noChangeAspect="1"/>
          </p:cNvPicPr>
          <p:nvPr/>
        </p:nvPicPr>
        <p:blipFill>
          <a:blip r:embed="rId3"/>
          <a:stretch>
            <a:fillRect/>
          </a:stretch>
        </p:blipFill>
        <p:spPr>
          <a:xfrm>
            <a:off x="189473" y="829731"/>
            <a:ext cx="4590977" cy="2697198"/>
          </a:xfrm>
          <a:prstGeom prst="rect">
            <a:avLst/>
          </a:prstGeom>
        </p:spPr>
      </p:pic>
      <p:cxnSp>
        <p:nvCxnSpPr>
          <p:cNvPr id="34835" name="Straight Connector 34834">
            <a:extLst>
              <a:ext uri="{FF2B5EF4-FFF2-40B4-BE49-F238E27FC236}">
                <a16:creationId xmlns:a16="http://schemas.microsoft.com/office/drawing/2014/main" id="{F3BDF5F1-11B9-42EB-800A-B3D749BB4B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147668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873E6ACB-EF46-4E5F-9035-1FE1589E79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48587" y="182979"/>
            <a:ext cx="6811204" cy="39590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01BA97-3E5A-4DAE-AE7B-5B9599D03EF1}"/>
              </a:ext>
            </a:extLst>
          </p:cNvPr>
          <p:cNvSpPr>
            <a:spLocks noGrp="1"/>
          </p:cNvSpPr>
          <p:nvPr>
            <p:ph idx="1"/>
          </p:nvPr>
        </p:nvSpPr>
        <p:spPr>
          <a:xfrm>
            <a:off x="5251325" y="4363882"/>
            <a:ext cx="6319003" cy="1850651"/>
          </a:xfrm>
        </p:spPr>
        <p:txBody>
          <a:bodyPr anchor="ctr">
            <a:normAutofit fontScale="77500" lnSpcReduction="20000"/>
          </a:bodyPr>
          <a:lstStyle/>
          <a:p>
            <a:r>
              <a:rPr lang="en-CA" dirty="0"/>
              <a:t>Solar Panels installed on a solar tracker system follow the sun as it rises and sets. </a:t>
            </a:r>
          </a:p>
          <a:p>
            <a:r>
              <a:rPr lang="en-CA" dirty="0"/>
              <a:t>The system spins once on its axis every 24 hours, just like the Earth. </a:t>
            </a:r>
          </a:p>
          <a:p>
            <a:r>
              <a:rPr lang="en-CA" dirty="0"/>
              <a:t>Combines the East/West/South Pattern to generate as much as 32% more power.</a:t>
            </a:r>
          </a:p>
        </p:txBody>
      </p:sp>
    </p:spTree>
    <p:extLst>
      <p:ext uri="{BB962C8B-B14F-4D97-AF65-F5344CB8AC3E}">
        <p14:creationId xmlns:p14="http://schemas.microsoft.com/office/powerpoint/2010/main" val="40846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5866" name="Rectangle 35865">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Ground Mount Solar Trackers | Ontario Solar Installers">
            <a:extLst>
              <a:ext uri="{FF2B5EF4-FFF2-40B4-BE49-F238E27FC236}">
                <a16:creationId xmlns:a16="http://schemas.microsoft.com/office/drawing/2014/main" id="{732E6E30-AD33-4D32-88C0-999FA90181D2}"/>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094"/>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3B6AEC-CD6B-434A-835B-A2C1E6098B64}"/>
              </a:ext>
            </a:extLst>
          </p:cNvPr>
          <p:cNvSpPr>
            <a:spLocks noGrp="1"/>
          </p:cNvSpPr>
          <p:nvPr>
            <p:ph type="title"/>
          </p:nvPr>
        </p:nvSpPr>
        <p:spPr>
          <a:xfrm>
            <a:off x="5498975" y="709150"/>
            <a:ext cx="5612012" cy="1297626"/>
          </a:xfrm>
        </p:spPr>
        <p:txBody>
          <a:bodyPr>
            <a:normAutofit fontScale="90000"/>
          </a:bodyPr>
          <a:lstStyle/>
          <a:p>
            <a:r>
              <a:rPr lang="en-CA" sz="4300" dirty="0">
                <a:solidFill>
                  <a:srgbClr val="FFFFFF"/>
                </a:solidFill>
              </a:rPr>
              <a:t>Saskatoon Landfill Solar Demonstration and Research Site</a:t>
            </a:r>
          </a:p>
        </p:txBody>
      </p:sp>
      <p:sp>
        <p:nvSpPr>
          <p:cNvPr id="35868" name="Freeform: Shape 35867">
            <a:extLst>
              <a:ext uri="{FF2B5EF4-FFF2-40B4-BE49-F238E27FC236}">
                <a16:creationId xmlns:a16="http://schemas.microsoft.com/office/drawing/2014/main" id="{6576A321-2C04-4E8E-B7C0-22588C9C5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404" y="1253030"/>
            <a:ext cx="4901184" cy="4781866"/>
          </a:xfrm>
          <a:custGeom>
            <a:avLst/>
            <a:gdLst>
              <a:gd name="connsiteX0" fmla="*/ 0 w 4901184"/>
              <a:gd name="connsiteY0" fmla="*/ 4781866 h 4781866"/>
              <a:gd name="connsiteX1" fmla="*/ 0 w 4901184"/>
              <a:gd name="connsiteY1" fmla="*/ 218593 h 4781866"/>
              <a:gd name="connsiteX2" fmla="*/ 218593 w 4901184"/>
              <a:gd name="connsiteY2" fmla="*/ 0 h 4781866"/>
              <a:gd name="connsiteX3" fmla="*/ 4682591 w 4901184"/>
              <a:gd name="connsiteY3" fmla="*/ 0 h 4781866"/>
              <a:gd name="connsiteX4" fmla="*/ 4901184 w 4901184"/>
              <a:gd name="connsiteY4" fmla="*/ 218593 h 4781866"/>
              <a:gd name="connsiteX5" fmla="*/ 4901184 w 4901184"/>
              <a:gd name="connsiteY5" fmla="*/ 4781866 h 47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781866">
                <a:moveTo>
                  <a:pt x="0" y="4781866"/>
                </a:moveTo>
                <a:lnTo>
                  <a:pt x="0" y="218593"/>
                </a:lnTo>
                <a:cubicBezTo>
                  <a:pt x="0" y="97867"/>
                  <a:pt x="97867" y="0"/>
                  <a:pt x="218593" y="0"/>
                </a:cubicBezTo>
                <a:lnTo>
                  <a:pt x="4682591" y="0"/>
                </a:lnTo>
                <a:cubicBezTo>
                  <a:pt x="4803317" y="0"/>
                  <a:pt x="4901184" y="97867"/>
                  <a:pt x="4901184" y="218593"/>
                </a:cubicBezTo>
                <a:lnTo>
                  <a:pt x="4901184" y="478186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5844" name="Picture 4" descr="Solar Power Demonstration Site | Saskatoon.ca">
            <a:extLst>
              <a:ext uri="{FF2B5EF4-FFF2-40B4-BE49-F238E27FC236}">
                <a16:creationId xmlns:a16="http://schemas.microsoft.com/office/drawing/2014/main" id="{906E7C1A-D74C-4990-A99F-CDF00DA06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5" r="21405"/>
          <a:stretch/>
        </p:blipFill>
        <p:spPr bwMode="auto">
          <a:xfrm>
            <a:off x="-7489" y="1357963"/>
            <a:ext cx="4607403" cy="4572000"/>
          </a:xfrm>
          <a:custGeom>
            <a:avLst/>
            <a:gdLst/>
            <a:ahLst/>
            <a:cxnLst/>
            <a:rect l="l" t="t" r="r" b="b"/>
            <a:pathLst>
              <a:path w="4607403" h="4572000">
                <a:moveTo>
                  <a:pt x="0" y="0"/>
                </a:moveTo>
                <a:lnTo>
                  <a:pt x="4444457" y="0"/>
                </a:lnTo>
                <a:cubicBezTo>
                  <a:pt x="4534450" y="0"/>
                  <a:pt x="4607403" y="72953"/>
                  <a:pt x="4607403" y="162946"/>
                </a:cubicBezTo>
                <a:lnTo>
                  <a:pt x="4607403" y="4409054"/>
                </a:lnTo>
                <a:cubicBezTo>
                  <a:pt x="4607403" y="4499047"/>
                  <a:pt x="4534450" y="4572000"/>
                  <a:pt x="4444457" y="4572000"/>
                </a:cubicBezTo>
                <a:lnTo>
                  <a:pt x="0" y="4572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C72297F-B526-4973-B7AD-F5029B2FD656}"/>
              </a:ext>
            </a:extLst>
          </p:cNvPr>
          <p:cNvSpPr>
            <a:spLocks noGrp="1"/>
          </p:cNvSpPr>
          <p:nvPr>
            <p:ph idx="1"/>
          </p:nvPr>
        </p:nvSpPr>
        <p:spPr>
          <a:xfrm>
            <a:off x="5680924" y="2819400"/>
            <a:ext cx="5604529" cy="3581400"/>
          </a:xfrm>
        </p:spPr>
        <p:txBody>
          <a:bodyPr anchor="ctr">
            <a:normAutofit fontScale="77500" lnSpcReduction="20000"/>
          </a:bodyPr>
          <a:lstStyle/>
          <a:p>
            <a:r>
              <a:rPr lang="en-CA" sz="3200" dirty="0">
                <a:solidFill>
                  <a:srgbClr val="FFFFFF"/>
                </a:solidFill>
              </a:rPr>
              <a:t>3 Sets of fixed panels at different tilt angles</a:t>
            </a:r>
          </a:p>
          <a:p>
            <a:pPr lvl="1"/>
            <a:r>
              <a:rPr lang="en-CA" sz="3000" dirty="0">
                <a:solidFill>
                  <a:srgbClr val="FFFFFF"/>
                </a:solidFill>
              </a:rPr>
              <a:t>Goal is to have data to understand the best tilt angle for future installation in Saskatoon</a:t>
            </a:r>
          </a:p>
          <a:p>
            <a:r>
              <a:rPr lang="en-CA" sz="3200" dirty="0">
                <a:solidFill>
                  <a:srgbClr val="FFFFFF"/>
                </a:solidFill>
              </a:rPr>
              <a:t>2 single axis solar trackers</a:t>
            </a:r>
          </a:p>
          <a:p>
            <a:pPr lvl="1"/>
            <a:r>
              <a:rPr lang="en-CA" sz="3000" dirty="0">
                <a:solidFill>
                  <a:srgbClr val="FFFFFF"/>
                </a:solidFill>
              </a:rPr>
              <a:t>Goal is to understand if tracker technology produces the additional energy it claims to </a:t>
            </a:r>
          </a:p>
          <a:p>
            <a:endParaRPr lang="en-CA" sz="3200" dirty="0">
              <a:solidFill>
                <a:srgbClr val="FFFFFF"/>
              </a:solidFill>
            </a:endParaRPr>
          </a:p>
          <a:p>
            <a:endParaRPr lang="en-CA" sz="3200" dirty="0">
              <a:solidFill>
                <a:srgbClr val="FFFFFF"/>
              </a:solidFill>
            </a:endParaRPr>
          </a:p>
        </p:txBody>
      </p:sp>
    </p:spTree>
    <p:extLst>
      <p:ext uri="{BB962C8B-B14F-4D97-AF65-F5344CB8AC3E}">
        <p14:creationId xmlns:p14="http://schemas.microsoft.com/office/powerpoint/2010/main" val="323350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F4A22-3BBF-4672-A97F-CAAF9DD7F43D}"/>
              </a:ext>
            </a:extLst>
          </p:cNvPr>
          <p:cNvSpPr>
            <a:spLocks noGrp="1"/>
          </p:cNvSpPr>
          <p:nvPr>
            <p:ph type="title"/>
          </p:nvPr>
        </p:nvSpPr>
        <p:spPr>
          <a:xfrm>
            <a:off x="7947377" y="835383"/>
            <a:ext cx="3382832" cy="3499549"/>
          </a:xfrm>
        </p:spPr>
        <p:txBody>
          <a:bodyPr vert="horz" lIns="91440" tIns="45720" rIns="91440" bIns="45720" rtlCol="0" anchor="b">
            <a:normAutofit/>
          </a:bodyPr>
          <a:lstStyle/>
          <a:p>
            <a:pPr algn="l"/>
            <a:r>
              <a:rPr lang="en-US" sz="4200" dirty="0"/>
              <a:t>Why is the </a:t>
            </a:r>
            <a:r>
              <a:rPr lang="en-US" sz="4200" dirty="0" err="1"/>
              <a:t>SmartFlower</a:t>
            </a:r>
            <a:r>
              <a:rPr lang="en-US" sz="4200" dirty="0"/>
              <a:t> so Special?</a:t>
            </a:r>
          </a:p>
        </p:txBody>
      </p:sp>
      <p:pic>
        <p:nvPicPr>
          <p:cNvPr id="4" name="Content Placeholder 3" descr="A picture containing tree, outdoor, grass, sky&#10;&#10;Description automatically generated">
            <a:extLst>
              <a:ext uri="{FF2B5EF4-FFF2-40B4-BE49-F238E27FC236}">
                <a16:creationId xmlns:a16="http://schemas.microsoft.com/office/drawing/2014/main" id="{87AD6CB2-0B0C-4BED-B716-2BD212622026}"/>
              </a:ext>
            </a:extLst>
          </p:cNvPr>
          <p:cNvPicPr>
            <a:picLocks noGrp="1" noChangeAspect="1"/>
          </p:cNvPicPr>
          <p:nvPr>
            <p:ph idx="1"/>
          </p:nvPr>
        </p:nvPicPr>
        <p:blipFill rotWithShape="1">
          <a:blip r:embed="rId3"/>
          <a:srcRect t="13034" r="1" b="18730"/>
          <a:stretch/>
        </p:blipFill>
        <p:spPr>
          <a:xfrm>
            <a:off x="-1" y="10"/>
            <a:ext cx="7537704" cy="6857990"/>
          </a:xfrm>
          <a:prstGeom prst="rect">
            <a:avLst/>
          </a:prstGeom>
        </p:spPr>
      </p:pic>
    </p:spTree>
    <p:extLst>
      <p:ext uri="{BB962C8B-B14F-4D97-AF65-F5344CB8AC3E}">
        <p14:creationId xmlns:p14="http://schemas.microsoft.com/office/powerpoint/2010/main" val="2580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3811" name="Rectangle 33810">
            <a:extLst>
              <a:ext uri="{FF2B5EF4-FFF2-40B4-BE49-F238E27FC236}">
                <a16:creationId xmlns:a16="http://schemas.microsoft.com/office/drawing/2014/main" id="{1B3897FC-A693-4656-8FCD-CF609C3B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42E05-007C-4D1E-ADDF-780D6FE38234}"/>
              </a:ext>
            </a:extLst>
          </p:cNvPr>
          <p:cNvSpPr>
            <a:spLocks noGrp="1"/>
          </p:cNvSpPr>
          <p:nvPr>
            <p:ph type="title"/>
          </p:nvPr>
        </p:nvSpPr>
        <p:spPr>
          <a:xfrm>
            <a:off x="707900" y="643467"/>
            <a:ext cx="3946393" cy="1956298"/>
          </a:xfrm>
        </p:spPr>
        <p:txBody>
          <a:bodyPr>
            <a:normAutofit/>
          </a:bodyPr>
          <a:lstStyle/>
          <a:p>
            <a:pPr algn="l"/>
            <a:r>
              <a:rPr lang="en-CA" sz="3600" dirty="0"/>
              <a:t>SMARTFLOWER – DUAL AXIS TRACKER @ BJM</a:t>
            </a:r>
          </a:p>
        </p:txBody>
      </p:sp>
      <p:sp>
        <p:nvSpPr>
          <p:cNvPr id="3" name="Content Placeholder 2">
            <a:extLst>
              <a:ext uri="{FF2B5EF4-FFF2-40B4-BE49-F238E27FC236}">
                <a16:creationId xmlns:a16="http://schemas.microsoft.com/office/drawing/2014/main" id="{D22B180B-26D3-41C9-A5A2-AE6A10FE0BE0}"/>
              </a:ext>
            </a:extLst>
          </p:cNvPr>
          <p:cNvSpPr>
            <a:spLocks noGrp="1"/>
          </p:cNvSpPr>
          <p:nvPr>
            <p:ph idx="1"/>
          </p:nvPr>
        </p:nvSpPr>
        <p:spPr>
          <a:xfrm>
            <a:off x="5139768" y="643466"/>
            <a:ext cx="6430560" cy="3413062"/>
          </a:xfrm>
        </p:spPr>
        <p:txBody>
          <a:bodyPr anchor="ctr">
            <a:normAutofit/>
          </a:bodyPr>
          <a:lstStyle/>
          <a:p>
            <a:pPr>
              <a:lnSpc>
                <a:spcPct val="100000"/>
              </a:lnSpc>
            </a:pPr>
            <a:r>
              <a:rPr lang="en-CA" sz="2400" b="0" i="0" dirty="0">
                <a:effectLst/>
                <a:latin typeface="Assistant" panose="020B0604020202020204" pitchFamily="2" charset="-79"/>
                <a:cs typeface="Assistant" panose="020B0604020202020204" pitchFamily="2" charset="-79"/>
              </a:rPr>
              <a:t>Much like a real flower, the system unfolds its petal-panels when the sun rises. </a:t>
            </a:r>
          </a:p>
          <a:p>
            <a:pPr>
              <a:lnSpc>
                <a:spcPct val="100000"/>
              </a:lnSpc>
            </a:pPr>
            <a:r>
              <a:rPr lang="en-CA" sz="2400" b="0" i="0" dirty="0">
                <a:effectLst/>
                <a:latin typeface="Assistant" panose="020B0604020202020204" pitchFamily="2" charset="-79"/>
                <a:cs typeface="Assistant" panose="020B0604020202020204" pitchFamily="2" charset="-79"/>
              </a:rPr>
              <a:t>The SmartFlower then directs its petals toward the sun at a 90-degree angle and almost immediately begins to produce renewable energy at maximum capacity. </a:t>
            </a:r>
          </a:p>
          <a:p>
            <a:pPr>
              <a:lnSpc>
                <a:spcPct val="100000"/>
              </a:lnSpc>
            </a:pPr>
            <a:r>
              <a:rPr lang="en-CA" sz="2400" b="0" i="0" dirty="0">
                <a:effectLst/>
                <a:latin typeface="Assistant" panose="020B0604020202020204" pitchFamily="2" charset="-79"/>
                <a:cs typeface="Assistant" panose="020B0604020202020204" pitchFamily="2" charset="-79"/>
              </a:rPr>
              <a:t>At sunset, the petals automatically retract until the next morning. </a:t>
            </a:r>
            <a:endParaRPr lang="en-CA" sz="2400" dirty="0"/>
          </a:p>
        </p:txBody>
      </p:sp>
      <p:cxnSp>
        <p:nvCxnSpPr>
          <p:cNvPr id="33813" name="Straight Connector 33812">
            <a:extLst>
              <a:ext uri="{FF2B5EF4-FFF2-40B4-BE49-F238E27FC236}">
                <a16:creationId xmlns:a16="http://schemas.microsoft.com/office/drawing/2014/main" id="{950C7260-B0EA-4B69-927F-A414658E9F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3820460"/>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9" name="Picture 2" descr="smartflower POP all-in-one solar system | Green Mole">
            <a:extLst>
              <a:ext uri="{FF2B5EF4-FFF2-40B4-BE49-F238E27FC236}">
                <a16:creationId xmlns:a16="http://schemas.microsoft.com/office/drawing/2014/main" id="{F781DF3B-95A1-46D1-B15F-E1741010B0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39767" y="4479705"/>
            <a:ext cx="6860063" cy="1955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ree, outdoor, grass, sky&#10;&#10;Description automatically generated">
            <a:extLst>
              <a:ext uri="{FF2B5EF4-FFF2-40B4-BE49-F238E27FC236}">
                <a16:creationId xmlns:a16="http://schemas.microsoft.com/office/drawing/2014/main" id="{53E24F33-35F1-4BCF-9782-95BA493DE4D8}"/>
              </a:ext>
            </a:extLst>
          </p:cNvPr>
          <p:cNvPicPr>
            <a:picLocks noChangeAspect="1"/>
          </p:cNvPicPr>
          <p:nvPr/>
        </p:nvPicPr>
        <p:blipFill>
          <a:blip r:embed="rId4"/>
          <a:stretch>
            <a:fillRect/>
          </a:stretch>
        </p:blipFill>
        <p:spPr>
          <a:xfrm>
            <a:off x="973045" y="2382220"/>
            <a:ext cx="3193677" cy="4258235"/>
          </a:xfrm>
          <a:prstGeom prst="rect">
            <a:avLst/>
          </a:prstGeom>
        </p:spPr>
      </p:pic>
    </p:spTree>
    <p:extLst>
      <p:ext uri="{BB962C8B-B14F-4D97-AF65-F5344CB8AC3E}">
        <p14:creationId xmlns:p14="http://schemas.microsoft.com/office/powerpoint/2010/main" val="175866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hlinkClick r:id="" action="ppaction://media"/>
            <a:extLst>
              <a:ext uri="{FF2B5EF4-FFF2-40B4-BE49-F238E27FC236}">
                <a16:creationId xmlns:a16="http://schemas.microsoft.com/office/drawing/2014/main" id="{CA326B72-CA7F-4D00-A03F-0BA14119F8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1" y="643467"/>
            <a:ext cx="9904118" cy="5571066"/>
          </a:xfrm>
          <a:prstGeom prst="rect">
            <a:avLst/>
          </a:prstGeom>
        </p:spPr>
      </p:pic>
      <p:sp>
        <p:nvSpPr>
          <p:cNvPr id="14" name="Rectangle 13">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02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1756" name="Rectangle 31755">
            <a:extLst>
              <a:ext uri="{FF2B5EF4-FFF2-40B4-BE49-F238E27FC236}">
                <a16:creationId xmlns:a16="http://schemas.microsoft.com/office/drawing/2014/main" id="{1B3897FC-A693-4656-8FCD-CF609C3B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2F220-ECE4-4BD7-874F-22BA8717981B}"/>
              </a:ext>
            </a:extLst>
          </p:cNvPr>
          <p:cNvSpPr>
            <a:spLocks noGrp="1"/>
          </p:cNvSpPr>
          <p:nvPr>
            <p:ph type="title"/>
          </p:nvPr>
        </p:nvSpPr>
        <p:spPr>
          <a:xfrm>
            <a:off x="707900" y="643467"/>
            <a:ext cx="3946393" cy="1956298"/>
          </a:xfrm>
        </p:spPr>
        <p:txBody>
          <a:bodyPr>
            <a:normAutofit/>
          </a:bodyPr>
          <a:lstStyle/>
          <a:p>
            <a:pPr algn="l"/>
            <a:r>
              <a:rPr lang="en-CA" sz="3600"/>
              <a:t>SmartFlower – Dual Axis Tracker</a:t>
            </a:r>
          </a:p>
        </p:txBody>
      </p:sp>
      <p:sp>
        <p:nvSpPr>
          <p:cNvPr id="3" name="Content Placeholder 2">
            <a:extLst>
              <a:ext uri="{FF2B5EF4-FFF2-40B4-BE49-F238E27FC236}">
                <a16:creationId xmlns:a16="http://schemas.microsoft.com/office/drawing/2014/main" id="{82252536-4AF5-4866-9018-1104CF06F2D4}"/>
              </a:ext>
            </a:extLst>
          </p:cNvPr>
          <p:cNvSpPr>
            <a:spLocks noGrp="1"/>
          </p:cNvSpPr>
          <p:nvPr>
            <p:ph idx="1"/>
          </p:nvPr>
        </p:nvSpPr>
        <p:spPr>
          <a:xfrm>
            <a:off x="5139768" y="434251"/>
            <a:ext cx="7052232" cy="2724436"/>
          </a:xfrm>
        </p:spPr>
        <p:txBody>
          <a:bodyPr anchor="ctr">
            <a:normAutofit fontScale="85000" lnSpcReduction="10000"/>
          </a:bodyPr>
          <a:lstStyle/>
          <a:p>
            <a:pPr>
              <a:lnSpc>
                <a:spcPct val="90000"/>
              </a:lnSpc>
            </a:pPr>
            <a:r>
              <a:rPr lang="en-CA" sz="2400" dirty="0"/>
              <a:t>All-in-one solution</a:t>
            </a:r>
          </a:p>
          <a:p>
            <a:pPr lvl="1">
              <a:lnSpc>
                <a:spcPct val="90000"/>
              </a:lnSpc>
            </a:pPr>
            <a:r>
              <a:rPr lang="en-CA" sz="2400" dirty="0"/>
              <a:t>Accounts for both changes in the rotation of the Earth and the ideal tilt angle throughout both the day and year</a:t>
            </a:r>
          </a:p>
          <a:p>
            <a:pPr lvl="1">
              <a:lnSpc>
                <a:spcPct val="90000"/>
              </a:lnSpc>
            </a:pPr>
            <a:r>
              <a:rPr lang="en-CA" sz="2400" dirty="0"/>
              <a:t>Contains solar tracker technology on one axis</a:t>
            </a:r>
          </a:p>
          <a:p>
            <a:pPr lvl="1">
              <a:lnSpc>
                <a:spcPct val="90000"/>
              </a:lnSpc>
            </a:pPr>
            <a:r>
              <a:rPr lang="en-CA" sz="2400" dirty="0"/>
              <a:t>Also has a second axis that tilts the panels to reliably allow for direct radiation at all times of the day. </a:t>
            </a:r>
          </a:p>
          <a:p>
            <a:pPr lvl="1">
              <a:lnSpc>
                <a:spcPct val="90000"/>
              </a:lnSpc>
            </a:pPr>
            <a:r>
              <a:rPr lang="en-CA" sz="2400" dirty="0"/>
              <a:t>Produces upwards of 40% more clean energy than a traditional fixed solar panel system. </a:t>
            </a:r>
          </a:p>
        </p:txBody>
      </p:sp>
      <p:cxnSp>
        <p:nvCxnSpPr>
          <p:cNvPr id="31758" name="Straight Connector 31757">
            <a:extLst>
              <a:ext uri="{FF2B5EF4-FFF2-40B4-BE49-F238E27FC236}">
                <a16:creationId xmlns:a16="http://schemas.microsoft.com/office/drawing/2014/main" id="{950C7260-B0EA-4B69-927F-A414658E9F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3820460"/>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AC4B70E-8BED-4725-9D11-CC2A7D958888}"/>
              </a:ext>
            </a:extLst>
          </p:cNvPr>
          <p:cNvPicPr>
            <a:picLocks noChangeAspect="1"/>
          </p:cNvPicPr>
          <p:nvPr/>
        </p:nvPicPr>
        <p:blipFill>
          <a:blip r:embed="rId3"/>
          <a:stretch>
            <a:fillRect/>
          </a:stretch>
        </p:blipFill>
        <p:spPr>
          <a:xfrm>
            <a:off x="5139768" y="3346347"/>
            <a:ext cx="6889105" cy="3323993"/>
          </a:xfrm>
          <a:prstGeom prst="rect">
            <a:avLst/>
          </a:prstGeom>
        </p:spPr>
      </p:pic>
      <p:pic>
        <p:nvPicPr>
          <p:cNvPr id="13" name="Picture 4" descr="Smartflower POP, All-in-One Zonne-energiesysteem | CENNED SOLAR">
            <a:extLst>
              <a:ext uri="{FF2B5EF4-FFF2-40B4-BE49-F238E27FC236}">
                <a16:creationId xmlns:a16="http://schemas.microsoft.com/office/drawing/2014/main" id="{EB1063C4-6B4C-402F-8FBC-CEFDD9C9F2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9579" y="2440085"/>
            <a:ext cx="3946393" cy="413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6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8926" name="Rectangle 38925">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82342-FFAE-442F-8971-53778464E257}"/>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dirty="0"/>
              <a:t>Standard Output from a Solar Panel</a:t>
            </a:r>
          </a:p>
        </p:txBody>
      </p:sp>
      <p:sp>
        <p:nvSpPr>
          <p:cNvPr id="38928" name="Rectangle 38927">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An in-depth look at solar energy production | HESOLAR Articles">
            <a:extLst>
              <a:ext uri="{FF2B5EF4-FFF2-40B4-BE49-F238E27FC236}">
                <a16:creationId xmlns:a16="http://schemas.microsoft.com/office/drawing/2014/main" id="{56A7FAF9-FF53-48CC-ACA8-272647887E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03749"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40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482A67-6CD8-49D7-9F85-52ECF9915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80C7E-D084-4B9A-9587-8218F1AC70CD}"/>
              </a:ext>
            </a:extLst>
          </p:cNvPr>
          <p:cNvSpPr>
            <a:spLocks noGrp="1"/>
          </p:cNvSpPr>
          <p:nvPr>
            <p:ph type="title"/>
          </p:nvPr>
        </p:nvSpPr>
        <p:spPr>
          <a:xfrm>
            <a:off x="8109715" y="1988056"/>
            <a:ext cx="3131671" cy="4521205"/>
          </a:xfrm>
        </p:spPr>
        <p:txBody>
          <a:bodyPr vert="horz" lIns="91440" tIns="45720" rIns="91440" bIns="45720" rtlCol="0" anchor="b">
            <a:normAutofit fontScale="90000"/>
          </a:bodyPr>
          <a:lstStyle/>
          <a:p>
            <a:pPr algn="l"/>
            <a:r>
              <a:rPr lang="en-US" sz="4000" dirty="0"/>
              <a:t>Data Output from BJM </a:t>
            </a:r>
            <a:r>
              <a:rPr lang="en-US" sz="4000" dirty="0" err="1"/>
              <a:t>SmartFlower</a:t>
            </a:r>
            <a:br>
              <a:rPr lang="en-US" sz="4000" dirty="0"/>
            </a:br>
            <a:br>
              <a:rPr lang="en-US" sz="4000" dirty="0"/>
            </a:br>
            <a:r>
              <a:rPr lang="en-US" sz="4000" dirty="0"/>
              <a:t>40% more power produced than compared to a standard, stationary, solar panel tilted properly </a:t>
            </a:r>
            <a:br>
              <a:rPr lang="en-US" sz="4000" dirty="0"/>
            </a:br>
            <a:br>
              <a:rPr lang="en-US" sz="4000" dirty="0"/>
            </a:br>
            <a:r>
              <a:rPr lang="en-US" sz="4000" dirty="0"/>
              <a:t>Shape of the curve is no longer bell shaped.  </a:t>
            </a:r>
          </a:p>
        </p:txBody>
      </p:sp>
      <p:sp>
        <p:nvSpPr>
          <p:cNvPr id="14" name="Rectangle 13">
            <a:extLst>
              <a:ext uri="{FF2B5EF4-FFF2-40B4-BE49-F238E27FC236}">
                <a16:creationId xmlns:a16="http://schemas.microsoft.com/office/drawing/2014/main" id="{418F941B-B7E9-44F2-9A2C-5D35ACF9A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A083A3-9C8A-45A5-B95C-38338B8B4FDC}"/>
              </a:ext>
            </a:extLst>
          </p:cNvPr>
          <p:cNvPicPr>
            <a:picLocks noChangeAspect="1"/>
          </p:cNvPicPr>
          <p:nvPr/>
        </p:nvPicPr>
        <p:blipFill>
          <a:blip r:embed="rId3"/>
          <a:stretch>
            <a:fillRect/>
          </a:stretch>
        </p:blipFill>
        <p:spPr>
          <a:xfrm>
            <a:off x="1507308" y="1438360"/>
            <a:ext cx="5308393" cy="3835314"/>
          </a:xfrm>
          <a:prstGeom prst="rect">
            <a:avLst/>
          </a:prstGeom>
        </p:spPr>
      </p:pic>
    </p:spTree>
    <p:extLst>
      <p:ext uri="{BB962C8B-B14F-4D97-AF65-F5344CB8AC3E}">
        <p14:creationId xmlns:p14="http://schemas.microsoft.com/office/powerpoint/2010/main" val="343974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89E0-72D4-424A-8813-9DCB9C2AE5BD}"/>
              </a:ext>
            </a:extLst>
          </p:cNvPr>
          <p:cNvSpPr>
            <a:spLocks noGrp="1"/>
          </p:cNvSpPr>
          <p:nvPr>
            <p:ph type="title"/>
          </p:nvPr>
        </p:nvSpPr>
        <p:spPr/>
        <p:txBody>
          <a:bodyPr>
            <a:normAutofit fontScale="90000"/>
          </a:bodyPr>
          <a:lstStyle/>
          <a:p>
            <a:r>
              <a:rPr lang="en-CA" dirty="0"/>
              <a:t>Biome Connections of Solar Angle</a:t>
            </a:r>
            <a:br>
              <a:rPr lang="en-CA" dirty="0"/>
            </a:br>
            <a:r>
              <a:rPr lang="en-CA" dirty="0"/>
              <a:t>– Qu’Appelle Valley</a:t>
            </a:r>
          </a:p>
        </p:txBody>
      </p:sp>
      <p:pic>
        <p:nvPicPr>
          <p:cNvPr id="5" name="Content Placeholder 4">
            <a:extLst>
              <a:ext uri="{FF2B5EF4-FFF2-40B4-BE49-F238E27FC236}">
                <a16:creationId xmlns:a16="http://schemas.microsoft.com/office/drawing/2014/main" id="{FD214C7C-1C9B-4222-B9AD-6A885E687E2F}"/>
              </a:ext>
            </a:extLst>
          </p:cNvPr>
          <p:cNvPicPr>
            <a:picLocks noGrp="1" noChangeAspect="1"/>
          </p:cNvPicPr>
          <p:nvPr>
            <p:ph idx="1"/>
          </p:nvPr>
        </p:nvPicPr>
        <p:blipFill>
          <a:blip r:embed="rId2"/>
          <a:stretch>
            <a:fillRect/>
          </a:stretch>
        </p:blipFill>
        <p:spPr>
          <a:xfrm>
            <a:off x="1177329" y="1985211"/>
            <a:ext cx="9837342" cy="4872789"/>
          </a:xfrm>
        </p:spPr>
      </p:pic>
    </p:spTree>
    <p:extLst>
      <p:ext uri="{BB962C8B-B14F-4D97-AF65-F5344CB8AC3E}">
        <p14:creationId xmlns:p14="http://schemas.microsoft.com/office/powerpoint/2010/main" val="2601278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2" descr="As Hawaii Aims for 100% Renewable Energy, Other States Watching Closely -  Scientific American">
            <a:extLst>
              <a:ext uri="{FF2B5EF4-FFF2-40B4-BE49-F238E27FC236}">
                <a16:creationId xmlns:a16="http://schemas.microsoft.com/office/drawing/2014/main" id="{057A3D5E-0970-444C-82C5-BCFD75DAD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0" r="10704"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9"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A01CC9-64CE-41B4-8AB8-D842DD0B4182}"/>
              </a:ext>
            </a:extLst>
          </p:cNvPr>
          <p:cNvSpPr>
            <a:spLocks noGrp="1"/>
          </p:cNvSpPr>
          <p:nvPr>
            <p:ph type="title"/>
          </p:nvPr>
        </p:nvSpPr>
        <p:spPr>
          <a:xfrm>
            <a:off x="913795" y="845388"/>
            <a:ext cx="3596420" cy="979016"/>
          </a:xfrm>
        </p:spPr>
        <p:txBody>
          <a:bodyPr anchor="b">
            <a:normAutofit/>
          </a:bodyPr>
          <a:lstStyle/>
          <a:p>
            <a:pPr algn="l"/>
            <a:r>
              <a:rPr lang="en-CA" sz="2400" dirty="0"/>
              <a:t>Can we go 100% Solar anywhere on Earth?</a:t>
            </a:r>
          </a:p>
        </p:txBody>
      </p:sp>
      <p:sp>
        <p:nvSpPr>
          <p:cNvPr id="3" name="Content Placeholder 2">
            <a:extLst>
              <a:ext uri="{FF2B5EF4-FFF2-40B4-BE49-F238E27FC236}">
                <a16:creationId xmlns:a16="http://schemas.microsoft.com/office/drawing/2014/main" id="{E678274D-B974-49F8-B558-7CC040223458}"/>
              </a:ext>
            </a:extLst>
          </p:cNvPr>
          <p:cNvSpPr>
            <a:spLocks noGrp="1"/>
          </p:cNvSpPr>
          <p:nvPr>
            <p:ph idx="1"/>
          </p:nvPr>
        </p:nvSpPr>
        <p:spPr>
          <a:xfrm>
            <a:off x="913795" y="1968237"/>
            <a:ext cx="3531684" cy="4158243"/>
          </a:xfrm>
        </p:spPr>
        <p:txBody>
          <a:bodyPr anchor="t">
            <a:normAutofit fontScale="92500" lnSpcReduction="20000"/>
          </a:bodyPr>
          <a:lstStyle/>
          <a:p>
            <a:r>
              <a:rPr lang="en-CA" sz="1900" dirty="0"/>
              <a:t>Closer to the equator (between the tropic of Cancer and Capricorn) the amount of sunlight remains more consistent </a:t>
            </a:r>
          </a:p>
          <a:p>
            <a:pPr lvl="1"/>
            <a:r>
              <a:rPr lang="en-CA" sz="1700" dirty="0"/>
              <a:t>Ex. Honolulu’s has 13:26 of sun June 21 and 10:50 of sun December 21</a:t>
            </a:r>
          </a:p>
          <a:p>
            <a:pPr lvl="1"/>
            <a:r>
              <a:rPr lang="en-CA" sz="1700" dirty="0"/>
              <a:t>Hawaii will be the first US state to aim for a 100% solar power grid paired with battery technology without a need for a baseline grid. </a:t>
            </a:r>
          </a:p>
          <a:p>
            <a:r>
              <a:rPr lang="en-CA" sz="1900" dirty="0"/>
              <a:t>40% of global population lives in the tropics</a:t>
            </a:r>
          </a:p>
          <a:p>
            <a:pPr lvl="1"/>
            <a:r>
              <a:rPr lang="en-CA" sz="1700" dirty="0"/>
              <a:t>A trend for the future!?</a:t>
            </a:r>
          </a:p>
          <a:p>
            <a:endParaRPr lang="en-CA" sz="1800" dirty="0"/>
          </a:p>
        </p:txBody>
      </p:sp>
    </p:spTree>
    <p:extLst>
      <p:ext uri="{BB962C8B-B14F-4D97-AF65-F5344CB8AC3E}">
        <p14:creationId xmlns:p14="http://schemas.microsoft.com/office/powerpoint/2010/main" val="35392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8686" name="Rectangle 28685">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7BE03-0C92-48BF-AF0E-5CD70722D9A7}"/>
              </a:ext>
            </a:extLst>
          </p:cNvPr>
          <p:cNvSpPr>
            <a:spLocks noGrp="1"/>
          </p:cNvSpPr>
          <p:nvPr>
            <p:ph type="title"/>
          </p:nvPr>
        </p:nvSpPr>
        <p:spPr>
          <a:xfrm>
            <a:off x="5146160" y="609599"/>
            <a:ext cx="6519098" cy="1505804"/>
          </a:xfrm>
        </p:spPr>
        <p:txBody>
          <a:bodyPr>
            <a:normAutofit/>
          </a:bodyPr>
          <a:lstStyle/>
          <a:p>
            <a:r>
              <a:rPr lang="en-CA" dirty="0"/>
              <a:t>To create solar power you need sunlight…</a:t>
            </a:r>
          </a:p>
        </p:txBody>
      </p:sp>
      <p:pic>
        <p:nvPicPr>
          <p:cNvPr id="28688" name="Picture 28687">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28676" name="Picture 4" descr="Inside the Desert Sunlight Solar Farm, The Largest Solar Power Plant | Time">
            <a:extLst>
              <a:ext uri="{FF2B5EF4-FFF2-40B4-BE49-F238E27FC236}">
                <a16:creationId xmlns:a16="http://schemas.microsoft.com/office/drawing/2014/main" id="{7AC0BAAF-7FAC-48E7-9511-934CF5363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05" r="-3" b="-3"/>
          <a:stretch/>
        </p:blipFill>
        <p:spPr bwMode="auto">
          <a:xfrm>
            <a:off x="20" y="10"/>
            <a:ext cx="457162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Photovoltaic potential and solar resource maps of Canada">
            <a:extLst>
              <a:ext uri="{FF2B5EF4-FFF2-40B4-BE49-F238E27FC236}">
                <a16:creationId xmlns:a16="http://schemas.microsoft.com/office/drawing/2014/main" id="{0C492418-6956-45BD-ABAF-01DCF75D46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05" r="-1" b="-1"/>
          <a:stretch/>
        </p:blipFill>
        <p:spPr bwMode="auto">
          <a:xfrm>
            <a:off x="20" y="3446755"/>
            <a:ext cx="4571629"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B8A6AA0-5BD1-4E23-A698-BA13072A5D83}"/>
              </a:ext>
            </a:extLst>
          </p:cNvPr>
          <p:cNvSpPr>
            <a:spLocks noGrp="1"/>
          </p:cNvSpPr>
          <p:nvPr>
            <p:ph idx="1"/>
          </p:nvPr>
        </p:nvSpPr>
        <p:spPr>
          <a:xfrm>
            <a:off x="5146160" y="2419643"/>
            <a:ext cx="6726972" cy="4164037"/>
          </a:xfrm>
        </p:spPr>
        <p:txBody>
          <a:bodyPr anchor="ctr">
            <a:normAutofit fontScale="92500" lnSpcReduction="20000"/>
          </a:bodyPr>
          <a:lstStyle/>
          <a:p>
            <a:pPr>
              <a:lnSpc>
                <a:spcPct val="90000"/>
              </a:lnSpc>
            </a:pPr>
            <a:r>
              <a:rPr lang="en-CA" sz="2600" dirty="0"/>
              <a:t>Southern Saskatchewan gets more hours of cloud free sunlight than anywhere in Canada</a:t>
            </a:r>
          </a:p>
          <a:p>
            <a:pPr lvl="1">
              <a:lnSpc>
                <a:spcPct val="90000"/>
              </a:lnSpc>
            </a:pPr>
            <a:r>
              <a:rPr lang="en-CA" sz="2400" i="1" dirty="0"/>
              <a:t>Saskatoon Shines</a:t>
            </a:r>
          </a:p>
          <a:p>
            <a:pPr lvl="1">
              <a:lnSpc>
                <a:spcPct val="90000"/>
              </a:lnSpc>
            </a:pPr>
            <a:r>
              <a:rPr lang="en-CA" sz="2400" i="1" dirty="0"/>
              <a:t>Sunny Saskatchewan</a:t>
            </a:r>
          </a:p>
          <a:p>
            <a:pPr>
              <a:lnSpc>
                <a:spcPct val="90000"/>
              </a:lnSpc>
            </a:pPr>
            <a:r>
              <a:rPr lang="en-CA" sz="2600" dirty="0"/>
              <a:t>Humanity is choosing to set up utility solar power plants in locations that have much more continuous solar exposure. </a:t>
            </a:r>
          </a:p>
          <a:p>
            <a:pPr>
              <a:lnSpc>
                <a:spcPct val="90000"/>
              </a:lnSpc>
            </a:pPr>
            <a:r>
              <a:rPr lang="en-CA" sz="2600" dirty="0"/>
              <a:t>Large solar installations tend to be in deserts or grasslands, not on arable land </a:t>
            </a:r>
          </a:p>
          <a:p>
            <a:pPr lvl="1">
              <a:lnSpc>
                <a:spcPct val="90000"/>
              </a:lnSpc>
            </a:pPr>
            <a:r>
              <a:rPr lang="en-CA" sz="2400" dirty="0"/>
              <a:t>Also not common to have large installations in locations that receive continuous rain and cloud cover (ex. Prince Rupert, BC; St. John’s, Newfoundland) </a:t>
            </a:r>
          </a:p>
        </p:txBody>
      </p:sp>
    </p:spTree>
    <p:extLst>
      <p:ext uri="{BB962C8B-B14F-4D97-AF65-F5344CB8AC3E}">
        <p14:creationId xmlns:p14="http://schemas.microsoft.com/office/powerpoint/2010/main" val="35996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874D-0268-4216-AD49-B5D634BE75A7}"/>
              </a:ext>
            </a:extLst>
          </p:cNvPr>
          <p:cNvSpPr>
            <a:spLocks noGrp="1"/>
          </p:cNvSpPr>
          <p:nvPr>
            <p:ph type="title"/>
          </p:nvPr>
        </p:nvSpPr>
        <p:spPr>
          <a:xfrm>
            <a:off x="408070" y="494191"/>
            <a:ext cx="11365211" cy="1257300"/>
          </a:xfrm>
        </p:spPr>
        <p:txBody>
          <a:bodyPr>
            <a:normAutofit fontScale="90000"/>
          </a:bodyPr>
          <a:lstStyle/>
          <a:p>
            <a:r>
              <a:rPr lang="en-CA" dirty="0"/>
              <a:t>Do we get the same amount of sunlight all year round? </a:t>
            </a:r>
          </a:p>
        </p:txBody>
      </p:sp>
      <p:sp>
        <p:nvSpPr>
          <p:cNvPr id="3" name="Content Placeholder 2">
            <a:extLst>
              <a:ext uri="{FF2B5EF4-FFF2-40B4-BE49-F238E27FC236}">
                <a16:creationId xmlns:a16="http://schemas.microsoft.com/office/drawing/2014/main" id="{2A7970C9-8311-4A8A-B8B5-53CCC136568A}"/>
              </a:ext>
            </a:extLst>
          </p:cNvPr>
          <p:cNvSpPr>
            <a:spLocks noGrp="1"/>
          </p:cNvSpPr>
          <p:nvPr>
            <p:ph idx="1"/>
          </p:nvPr>
        </p:nvSpPr>
        <p:spPr>
          <a:xfrm>
            <a:off x="913795" y="2076450"/>
            <a:ext cx="10353762" cy="4384508"/>
          </a:xfrm>
        </p:spPr>
        <p:txBody>
          <a:bodyPr>
            <a:normAutofit/>
          </a:bodyPr>
          <a:lstStyle/>
          <a:p>
            <a:r>
              <a:rPr lang="en-CA" sz="2400" dirty="0"/>
              <a:t>No!</a:t>
            </a:r>
          </a:p>
          <a:p>
            <a:r>
              <a:rPr lang="en-CA" sz="2400" dirty="0"/>
              <a:t>In Saskatoon (much further away from the equator) there can be 16 or more hours of sunlight in the summer and 8 or less hours of sunlight in the winter</a:t>
            </a:r>
          </a:p>
          <a:p>
            <a:pPr lvl="2"/>
            <a:r>
              <a:rPr lang="en-CA" sz="1900" dirty="0"/>
              <a:t>Solar output is inconsistent </a:t>
            </a:r>
          </a:p>
          <a:p>
            <a:r>
              <a:rPr lang="en-CA" sz="2400" dirty="0"/>
              <a:t>C</a:t>
            </a:r>
            <a:r>
              <a:rPr lang="en-CA" sz="2200" dirty="0"/>
              <a:t>lose to the equator there is close to 12 hours of sunlight and 12 hours of darkness all year long</a:t>
            </a:r>
          </a:p>
          <a:p>
            <a:pPr lvl="2"/>
            <a:r>
              <a:rPr lang="en-CA" sz="1900" dirty="0"/>
              <a:t>Solar output would be quite consistent</a:t>
            </a:r>
          </a:p>
        </p:txBody>
      </p:sp>
    </p:spTree>
    <p:extLst>
      <p:ext uri="{BB962C8B-B14F-4D97-AF65-F5344CB8AC3E}">
        <p14:creationId xmlns:p14="http://schemas.microsoft.com/office/powerpoint/2010/main" val="39024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7171-9DA2-41A8-9E88-9EDA995976B2}"/>
              </a:ext>
            </a:extLst>
          </p:cNvPr>
          <p:cNvSpPr>
            <a:spLocks noGrp="1"/>
          </p:cNvSpPr>
          <p:nvPr>
            <p:ph type="title"/>
          </p:nvPr>
        </p:nvSpPr>
        <p:spPr>
          <a:xfrm>
            <a:off x="913708" y="0"/>
            <a:ext cx="10353762" cy="1257300"/>
          </a:xfrm>
        </p:spPr>
        <p:txBody>
          <a:bodyPr>
            <a:normAutofit fontScale="90000"/>
          </a:bodyPr>
          <a:lstStyle/>
          <a:p>
            <a:r>
              <a:rPr lang="en-CA" dirty="0"/>
              <a:t>Hours of Sunlight Available to Produce </a:t>
            </a:r>
            <a:br>
              <a:rPr lang="en-CA" dirty="0"/>
            </a:br>
            <a:r>
              <a:rPr lang="en-CA" dirty="0"/>
              <a:t>Solar Energy in Saskatoon</a:t>
            </a:r>
          </a:p>
        </p:txBody>
      </p:sp>
      <p:graphicFrame>
        <p:nvGraphicFramePr>
          <p:cNvPr id="4" name="Table 4">
            <a:extLst>
              <a:ext uri="{FF2B5EF4-FFF2-40B4-BE49-F238E27FC236}">
                <a16:creationId xmlns:a16="http://schemas.microsoft.com/office/drawing/2014/main" id="{E71800E3-1046-44C7-A609-3567A638D02C}"/>
              </a:ext>
            </a:extLst>
          </p:cNvPr>
          <p:cNvGraphicFramePr>
            <a:graphicFrameLocks noGrp="1"/>
          </p:cNvGraphicFramePr>
          <p:nvPr>
            <p:ph idx="1"/>
            <p:extLst>
              <p:ext uri="{D42A27DB-BD31-4B8C-83A1-F6EECF244321}">
                <p14:modId xmlns:p14="http://schemas.microsoft.com/office/powerpoint/2010/main" val="238144896"/>
              </p:ext>
            </p:extLst>
          </p:nvPr>
        </p:nvGraphicFramePr>
        <p:xfrm>
          <a:off x="913708" y="1376570"/>
          <a:ext cx="10353675" cy="4820920"/>
        </p:xfrm>
        <a:graphic>
          <a:graphicData uri="http://schemas.openxmlformats.org/drawingml/2006/table">
            <a:tbl>
              <a:tblPr firstRow="1" bandRow="1">
                <a:tableStyleId>{5C22544A-7EE6-4342-B048-85BDC9FD1C3A}</a:tableStyleId>
              </a:tblPr>
              <a:tblGrid>
                <a:gridCol w="2070735">
                  <a:extLst>
                    <a:ext uri="{9D8B030D-6E8A-4147-A177-3AD203B41FA5}">
                      <a16:colId xmlns:a16="http://schemas.microsoft.com/office/drawing/2014/main" val="3834452542"/>
                    </a:ext>
                  </a:extLst>
                </a:gridCol>
                <a:gridCol w="2070735">
                  <a:extLst>
                    <a:ext uri="{9D8B030D-6E8A-4147-A177-3AD203B41FA5}">
                      <a16:colId xmlns:a16="http://schemas.microsoft.com/office/drawing/2014/main" val="2793650872"/>
                    </a:ext>
                  </a:extLst>
                </a:gridCol>
                <a:gridCol w="2070735">
                  <a:extLst>
                    <a:ext uri="{9D8B030D-6E8A-4147-A177-3AD203B41FA5}">
                      <a16:colId xmlns:a16="http://schemas.microsoft.com/office/drawing/2014/main" val="275049235"/>
                    </a:ext>
                  </a:extLst>
                </a:gridCol>
                <a:gridCol w="2070735">
                  <a:extLst>
                    <a:ext uri="{9D8B030D-6E8A-4147-A177-3AD203B41FA5}">
                      <a16:colId xmlns:a16="http://schemas.microsoft.com/office/drawing/2014/main" val="1690936855"/>
                    </a:ext>
                  </a:extLst>
                </a:gridCol>
                <a:gridCol w="2070735">
                  <a:extLst>
                    <a:ext uri="{9D8B030D-6E8A-4147-A177-3AD203B41FA5}">
                      <a16:colId xmlns:a16="http://schemas.microsoft.com/office/drawing/2014/main" val="3792561171"/>
                    </a:ext>
                  </a:extLst>
                </a:gridCol>
              </a:tblGrid>
              <a:tr h="370840">
                <a:tc>
                  <a:txBody>
                    <a:bodyPr/>
                    <a:lstStyle/>
                    <a:p>
                      <a:r>
                        <a:rPr lang="en-CA" dirty="0"/>
                        <a:t>Date</a:t>
                      </a:r>
                    </a:p>
                  </a:txBody>
                  <a:tcPr/>
                </a:tc>
                <a:tc>
                  <a:txBody>
                    <a:bodyPr/>
                    <a:lstStyle/>
                    <a:p>
                      <a:r>
                        <a:rPr lang="en-CA" dirty="0"/>
                        <a:t>Sunrise</a:t>
                      </a:r>
                    </a:p>
                  </a:txBody>
                  <a:tcPr/>
                </a:tc>
                <a:tc>
                  <a:txBody>
                    <a:bodyPr/>
                    <a:lstStyle/>
                    <a:p>
                      <a:r>
                        <a:rPr lang="en-CA" dirty="0"/>
                        <a:t>Sunset</a:t>
                      </a:r>
                    </a:p>
                  </a:txBody>
                  <a:tcPr/>
                </a:tc>
                <a:tc>
                  <a:txBody>
                    <a:bodyPr/>
                    <a:lstStyle/>
                    <a:p>
                      <a:r>
                        <a:rPr lang="en-CA" dirty="0"/>
                        <a:t>Hours of Sunlight</a:t>
                      </a:r>
                    </a:p>
                  </a:txBody>
                  <a:tcPr/>
                </a:tc>
                <a:tc>
                  <a:txBody>
                    <a:bodyPr/>
                    <a:lstStyle/>
                    <a:p>
                      <a:r>
                        <a:rPr lang="en-CA" dirty="0"/>
                        <a:t>Hours of Darkness</a:t>
                      </a:r>
                    </a:p>
                  </a:txBody>
                  <a:tcPr/>
                </a:tc>
                <a:extLst>
                  <a:ext uri="{0D108BD9-81ED-4DB2-BD59-A6C34878D82A}">
                    <a16:rowId xmlns:a16="http://schemas.microsoft.com/office/drawing/2014/main" val="3174241506"/>
                  </a:ext>
                </a:extLst>
              </a:tr>
              <a:tr h="370840">
                <a:tc>
                  <a:txBody>
                    <a:bodyPr/>
                    <a:lstStyle/>
                    <a:p>
                      <a:r>
                        <a:rPr lang="en-CA" dirty="0"/>
                        <a:t>January 21, 2022</a:t>
                      </a:r>
                    </a:p>
                  </a:txBody>
                  <a:tcPr/>
                </a:tc>
                <a:tc>
                  <a:txBody>
                    <a:bodyPr/>
                    <a:lstStyle/>
                    <a:p>
                      <a:r>
                        <a:rPr lang="en-CA" dirty="0"/>
                        <a:t>9:01</a:t>
                      </a:r>
                    </a:p>
                  </a:txBody>
                  <a:tcPr/>
                </a:tc>
                <a:tc>
                  <a:txBody>
                    <a:bodyPr/>
                    <a:lstStyle/>
                    <a:p>
                      <a:r>
                        <a:rPr lang="en-CA" dirty="0"/>
                        <a:t>5:34</a:t>
                      </a:r>
                    </a:p>
                  </a:txBody>
                  <a:tcPr/>
                </a:tc>
                <a:tc>
                  <a:txBody>
                    <a:bodyPr/>
                    <a:lstStyle/>
                    <a:p>
                      <a:r>
                        <a:rPr lang="en-CA" dirty="0"/>
                        <a:t>8:33</a:t>
                      </a:r>
                    </a:p>
                  </a:txBody>
                  <a:tcPr/>
                </a:tc>
                <a:tc>
                  <a:txBody>
                    <a:bodyPr/>
                    <a:lstStyle/>
                    <a:p>
                      <a:r>
                        <a:rPr lang="en-CA" dirty="0"/>
                        <a:t>15:27</a:t>
                      </a:r>
                    </a:p>
                  </a:txBody>
                  <a:tcPr/>
                </a:tc>
                <a:extLst>
                  <a:ext uri="{0D108BD9-81ED-4DB2-BD59-A6C34878D82A}">
                    <a16:rowId xmlns:a16="http://schemas.microsoft.com/office/drawing/2014/main" val="2106348998"/>
                  </a:ext>
                </a:extLst>
              </a:tr>
              <a:tr h="370840">
                <a:tc>
                  <a:txBody>
                    <a:bodyPr/>
                    <a:lstStyle/>
                    <a:p>
                      <a:r>
                        <a:rPr lang="en-CA" dirty="0"/>
                        <a:t>February 21, 2022</a:t>
                      </a:r>
                    </a:p>
                  </a:txBody>
                  <a:tcPr/>
                </a:tc>
                <a:tc>
                  <a:txBody>
                    <a:bodyPr/>
                    <a:lstStyle/>
                    <a:p>
                      <a:r>
                        <a:rPr lang="en-CA" dirty="0"/>
                        <a:t>8:09</a:t>
                      </a:r>
                    </a:p>
                  </a:txBody>
                  <a:tcPr/>
                </a:tc>
                <a:tc>
                  <a:txBody>
                    <a:bodyPr/>
                    <a:lstStyle/>
                    <a:p>
                      <a:r>
                        <a:rPr lang="en-CA" dirty="0"/>
                        <a:t>6:31</a:t>
                      </a:r>
                    </a:p>
                  </a:txBody>
                  <a:tcPr/>
                </a:tc>
                <a:tc>
                  <a:txBody>
                    <a:bodyPr/>
                    <a:lstStyle/>
                    <a:p>
                      <a:r>
                        <a:rPr lang="en-CA" dirty="0"/>
                        <a:t>10:23</a:t>
                      </a:r>
                    </a:p>
                  </a:txBody>
                  <a:tcPr/>
                </a:tc>
                <a:tc>
                  <a:txBody>
                    <a:bodyPr/>
                    <a:lstStyle/>
                    <a:p>
                      <a:r>
                        <a:rPr lang="en-CA" dirty="0"/>
                        <a:t>13:37</a:t>
                      </a:r>
                    </a:p>
                  </a:txBody>
                  <a:tcPr/>
                </a:tc>
                <a:extLst>
                  <a:ext uri="{0D108BD9-81ED-4DB2-BD59-A6C34878D82A}">
                    <a16:rowId xmlns:a16="http://schemas.microsoft.com/office/drawing/2014/main" val="3063417391"/>
                  </a:ext>
                </a:extLst>
              </a:tr>
              <a:tr h="370840">
                <a:tc>
                  <a:txBody>
                    <a:bodyPr/>
                    <a:lstStyle/>
                    <a:p>
                      <a:r>
                        <a:rPr lang="en-CA" b="1" dirty="0"/>
                        <a:t>March 21, 2022**</a:t>
                      </a:r>
                    </a:p>
                  </a:txBody>
                  <a:tcPr/>
                </a:tc>
                <a:tc>
                  <a:txBody>
                    <a:bodyPr/>
                    <a:lstStyle/>
                    <a:p>
                      <a:r>
                        <a:rPr lang="en-CA" b="1" dirty="0"/>
                        <a:t>7:06</a:t>
                      </a:r>
                    </a:p>
                  </a:txBody>
                  <a:tcPr/>
                </a:tc>
                <a:tc>
                  <a:txBody>
                    <a:bodyPr/>
                    <a:lstStyle/>
                    <a:p>
                      <a:r>
                        <a:rPr lang="en-CA" b="1" dirty="0"/>
                        <a:t>7:21</a:t>
                      </a:r>
                    </a:p>
                  </a:txBody>
                  <a:tcPr/>
                </a:tc>
                <a:tc>
                  <a:txBody>
                    <a:bodyPr/>
                    <a:lstStyle/>
                    <a:p>
                      <a:r>
                        <a:rPr lang="en-CA" b="1" dirty="0"/>
                        <a:t>12:15</a:t>
                      </a:r>
                    </a:p>
                  </a:txBody>
                  <a:tcPr/>
                </a:tc>
                <a:tc>
                  <a:txBody>
                    <a:bodyPr/>
                    <a:lstStyle/>
                    <a:p>
                      <a:r>
                        <a:rPr lang="en-CA" b="1" dirty="0"/>
                        <a:t>11:45</a:t>
                      </a:r>
                    </a:p>
                  </a:txBody>
                  <a:tcPr/>
                </a:tc>
                <a:extLst>
                  <a:ext uri="{0D108BD9-81ED-4DB2-BD59-A6C34878D82A}">
                    <a16:rowId xmlns:a16="http://schemas.microsoft.com/office/drawing/2014/main" val="2658092772"/>
                  </a:ext>
                </a:extLst>
              </a:tr>
              <a:tr h="370840">
                <a:tc>
                  <a:txBody>
                    <a:bodyPr/>
                    <a:lstStyle/>
                    <a:p>
                      <a:r>
                        <a:rPr lang="en-CA" dirty="0"/>
                        <a:t>April 21, 2022</a:t>
                      </a:r>
                    </a:p>
                  </a:txBody>
                  <a:tcPr/>
                </a:tc>
                <a:tc>
                  <a:txBody>
                    <a:bodyPr/>
                    <a:lstStyle/>
                    <a:p>
                      <a:r>
                        <a:rPr lang="en-CA" dirty="0"/>
                        <a:t>5:56</a:t>
                      </a:r>
                    </a:p>
                  </a:txBody>
                  <a:tcPr/>
                </a:tc>
                <a:tc>
                  <a:txBody>
                    <a:bodyPr/>
                    <a:lstStyle/>
                    <a:p>
                      <a:r>
                        <a:rPr lang="en-CA" dirty="0"/>
                        <a:t>8:15</a:t>
                      </a:r>
                    </a:p>
                  </a:txBody>
                  <a:tcPr/>
                </a:tc>
                <a:tc>
                  <a:txBody>
                    <a:bodyPr/>
                    <a:lstStyle/>
                    <a:p>
                      <a:r>
                        <a:rPr lang="en-CA" dirty="0"/>
                        <a:t>14:19</a:t>
                      </a:r>
                    </a:p>
                  </a:txBody>
                  <a:tcPr/>
                </a:tc>
                <a:tc>
                  <a:txBody>
                    <a:bodyPr/>
                    <a:lstStyle/>
                    <a:p>
                      <a:r>
                        <a:rPr lang="en-CA" dirty="0"/>
                        <a:t>9:41</a:t>
                      </a:r>
                    </a:p>
                  </a:txBody>
                  <a:tcPr/>
                </a:tc>
                <a:extLst>
                  <a:ext uri="{0D108BD9-81ED-4DB2-BD59-A6C34878D82A}">
                    <a16:rowId xmlns:a16="http://schemas.microsoft.com/office/drawing/2014/main" val="1846695367"/>
                  </a:ext>
                </a:extLst>
              </a:tr>
              <a:tr h="370840">
                <a:tc>
                  <a:txBody>
                    <a:bodyPr/>
                    <a:lstStyle/>
                    <a:p>
                      <a:r>
                        <a:rPr lang="en-CA" dirty="0"/>
                        <a:t>May 21, 2022</a:t>
                      </a:r>
                    </a:p>
                  </a:txBody>
                  <a:tcPr/>
                </a:tc>
                <a:tc>
                  <a:txBody>
                    <a:bodyPr/>
                    <a:lstStyle/>
                    <a:p>
                      <a:r>
                        <a:rPr lang="en-CA" dirty="0"/>
                        <a:t>5:03</a:t>
                      </a:r>
                    </a:p>
                  </a:txBody>
                  <a:tcPr/>
                </a:tc>
                <a:tc>
                  <a:txBody>
                    <a:bodyPr/>
                    <a:lstStyle/>
                    <a:p>
                      <a:r>
                        <a:rPr lang="en-CA" dirty="0"/>
                        <a:t>9:03</a:t>
                      </a:r>
                    </a:p>
                  </a:txBody>
                  <a:tcPr/>
                </a:tc>
                <a:tc>
                  <a:txBody>
                    <a:bodyPr/>
                    <a:lstStyle/>
                    <a:p>
                      <a:r>
                        <a:rPr lang="en-CA" dirty="0"/>
                        <a:t>16:00</a:t>
                      </a:r>
                    </a:p>
                  </a:txBody>
                  <a:tcPr/>
                </a:tc>
                <a:tc>
                  <a:txBody>
                    <a:bodyPr/>
                    <a:lstStyle/>
                    <a:p>
                      <a:r>
                        <a:rPr lang="en-CA" dirty="0"/>
                        <a:t>8:00</a:t>
                      </a:r>
                    </a:p>
                  </a:txBody>
                  <a:tcPr/>
                </a:tc>
                <a:extLst>
                  <a:ext uri="{0D108BD9-81ED-4DB2-BD59-A6C34878D82A}">
                    <a16:rowId xmlns:a16="http://schemas.microsoft.com/office/drawing/2014/main" val="1796356084"/>
                  </a:ext>
                </a:extLst>
              </a:tr>
              <a:tr h="370840">
                <a:tc>
                  <a:txBody>
                    <a:bodyPr/>
                    <a:lstStyle/>
                    <a:p>
                      <a:r>
                        <a:rPr lang="en-CA" b="1" dirty="0"/>
                        <a:t>June 21, 2022*</a:t>
                      </a:r>
                    </a:p>
                  </a:txBody>
                  <a:tcPr/>
                </a:tc>
                <a:tc>
                  <a:txBody>
                    <a:bodyPr/>
                    <a:lstStyle/>
                    <a:p>
                      <a:r>
                        <a:rPr lang="en-CA" b="1" dirty="0"/>
                        <a:t>4:45</a:t>
                      </a:r>
                    </a:p>
                  </a:txBody>
                  <a:tcPr/>
                </a:tc>
                <a:tc>
                  <a:txBody>
                    <a:bodyPr/>
                    <a:lstStyle/>
                    <a:p>
                      <a:r>
                        <a:rPr lang="en-CA" b="1" dirty="0"/>
                        <a:t>9:31</a:t>
                      </a:r>
                    </a:p>
                  </a:txBody>
                  <a:tcPr/>
                </a:tc>
                <a:tc>
                  <a:txBody>
                    <a:bodyPr/>
                    <a:lstStyle/>
                    <a:p>
                      <a:r>
                        <a:rPr lang="en-CA" b="1" dirty="0"/>
                        <a:t>16:45</a:t>
                      </a:r>
                    </a:p>
                  </a:txBody>
                  <a:tcPr/>
                </a:tc>
                <a:tc>
                  <a:txBody>
                    <a:bodyPr/>
                    <a:lstStyle/>
                    <a:p>
                      <a:r>
                        <a:rPr lang="en-CA" b="1" dirty="0"/>
                        <a:t>7:15</a:t>
                      </a:r>
                    </a:p>
                  </a:txBody>
                  <a:tcPr/>
                </a:tc>
                <a:extLst>
                  <a:ext uri="{0D108BD9-81ED-4DB2-BD59-A6C34878D82A}">
                    <a16:rowId xmlns:a16="http://schemas.microsoft.com/office/drawing/2014/main" val="292482649"/>
                  </a:ext>
                </a:extLst>
              </a:tr>
              <a:tr h="370840">
                <a:tc>
                  <a:txBody>
                    <a:bodyPr/>
                    <a:lstStyle/>
                    <a:p>
                      <a:r>
                        <a:rPr lang="en-CA" dirty="0"/>
                        <a:t>July 21, 2022</a:t>
                      </a:r>
                    </a:p>
                  </a:txBody>
                  <a:tcPr/>
                </a:tc>
                <a:tc>
                  <a:txBody>
                    <a:bodyPr/>
                    <a:lstStyle/>
                    <a:p>
                      <a:r>
                        <a:rPr lang="en-CA" dirty="0"/>
                        <a:t>5:12</a:t>
                      </a:r>
                    </a:p>
                  </a:txBody>
                  <a:tcPr/>
                </a:tc>
                <a:tc>
                  <a:txBody>
                    <a:bodyPr/>
                    <a:lstStyle/>
                    <a:p>
                      <a:r>
                        <a:rPr lang="en-CA" dirty="0"/>
                        <a:t>9:13</a:t>
                      </a:r>
                    </a:p>
                  </a:txBody>
                  <a:tcPr/>
                </a:tc>
                <a:tc>
                  <a:txBody>
                    <a:bodyPr/>
                    <a:lstStyle/>
                    <a:p>
                      <a:r>
                        <a:rPr lang="en-CA" dirty="0"/>
                        <a:t>16:01</a:t>
                      </a:r>
                    </a:p>
                  </a:txBody>
                  <a:tcPr/>
                </a:tc>
                <a:tc>
                  <a:txBody>
                    <a:bodyPr/>
                    <a:lstStyle/>
                    <a:p>
                      <a:r>
                        <a:rPr lang="en-CA" dirty="0"/>
                        <a:t>7:59</a:t>
                      </a:r>
                    </a:p>
                  </a:txBody>
                  <a:tcPr/>
                </a:tc>
                <a:extLst>
                  <a:ext uri="{0D108BD9-81ED-4DB2-BD59-A6C34878D82A}">
                    <a16:rowId xmlns:a16="http://schemas.microsoft.com/office/drawing/2014/main" val="1109230041"/>
                  </a:ext>
                </a:extLst>
              </a:tr>
              <a:tr h="370840">
                <a:tc>
                  <a:txBody>
                    <a:bodyPr/>
                    <a:lstStyle/>
                    <a:p>
                      <a:r>
                        <a:rPr lang="en-CA" dirty="0"/>
                        <a:t>August 21, 2022</a:t>
                      </a:r>
                    </a:p>
                  </a:txBody>
                  <a:tcPr/>
                </a:tc>
                <a:tc>
                  <a:txBody>
                    <a:bodyPr/>
                    <a:lstStyle/>
                    <a:p>
                      <a:r>
                        <a:rPr lang="en-CA" dirty="0"/>
                        <a:t>6:00</a:t>
                      </a:r>
                    </a:p>
                  </a:txBody>
                  <a:tcPr/>
                </a:tc>
                <a:tc>
                  <a:txBody>
                    <a:bodyPr/>
                    <a:lstStyle/>
                    <a:p>
                      <a:r>
                        <a:rPr lang="en-CA" dirty="0"/>
                        <a:t>8:17</a:t>
                      </a:r>
                    </a:p>
                  </a:txBody>
                  <a:tcPr/>
                </a:tc>
                <a:tc>
                  <a:txBody>
                    <a:bodyPr/>
                    <a:lstStyle/>
                    <a:p>
                      <a:r>
                        <a:rPr lang="en-CA" dirty="0"/>
                        <a:t>14:17</a:t>
                      </a:r>
                    </a:p>
                  </a:txBody>
                  <a:tcPr/>
                </a:tc>
                <a:tc>
                  <a:txBody>
                    <a:bodyPr/>
                    <a:lstStyle/>
                    <a:p>
                      <a:r>
                        <a:rPr lang="en-CA" dirty="0"/>
                        <a:t>9:43</a:t>
                      </a:r>
                    </a:p>
                  </a:txBody>
                  <a:tcPr/>
                </a:tc>
                <a:extLst>
                  <a:ext uri="{0D108BD9-81ED-4DB2-BD59-A6C34878D82A}">
                    <a16:rowId xmlns:a16="http://schemas.microsoft.com/office/drawing/2014/main" val="3582487394"/>
                  </a:ext>
                </a:extLst>
              </a:tr>
              <a:tr h="370840">
                <a:tc>
                  <a:txBody>
                    <a:bodyPr/>
                    <a:lstStyle/>
                    <a:p>
                      <a:r>
                        <a:rPr lang="en-CA" b="1" dirty="0"/>
                        <a:t>Sept. 21, 2022**</a:t>
                      </a:r>
                    </a:p>
                  </a:txBody>
                  <a:tcPr/>
                </a:tc>
                <a:tc>
                  <a:txBody>
                    <a:bodyPr/>
                    <a:lstStyle/>
                    <a:p>
                      <a:r>
                        <a:rPr lang="en-CA" b="1" dirty="0"/>
                        <a:t>6:51</a:t>
                      </a:r>
                    </a:p>
                  </a:txBody>
                  <a:tcPr/>
                </a:tc>
                <a:tc>
                  <a:txBody>
                    <a:bodyPr/>
                    <a:lstStyle/>
                    <a:p>
                      <a:r>
                        <a:rPr lang="en-CA" b="1" dirty="0"/>
                        <a:t>7:06</a:t>
                      </a:r>
                    </a:p>
                  </a:txBody>
                  <a:tcPr/>
                </a:tc>
                <a:tc>
                  <a:txBody>
                    <a:bodyPr/>
                    <a:lstStyle/>
                    <a:p>
                      <a:r>
                        <a:rPr lang="en-CA" b="1" dirty="0"/>
                        <a:t>12:16</a:t>
                      </a:r>
                    </a:p>
                  </a:txBody>
                  <a:tcPr/>
                </a:tc>
                <a:tc>
                  <a:txBody>
                    <a:bodyPr/>
                    <a:lstStyle/>
                    <a:p>
                      <a:r>
                        <a:rPr lang="en-CA" b="1" dirty="0"/>
                        <a:t>11:44</a:t>
                      </a:r>
                    </a:p>
                  </a:txBody>
                  <a:tcPr/>
                </a:tc>
                <a:extLst>
                  <a:ext uri="{0D108BD9-81ED-4DB2-BD59-A6C34878D82A}">
                    <a16:rowId xmlns:a16="http://schemas.microsoft.com/office/drawing/2014/main" val="168075807"/>
                  </a:ext>
                </a:extLst>
              </a:tr>
              <a:tr h="370840">
                <a:tc>
                  <a:txBody>
                    <a:bodyPr/>
                    <a:lstStyle/>
                    <a:p>
                      <a:r>
                        <a:rPr lang="en-CA" dirty="0"/>
                        <a:t>October 21, 2022</a:t>
                      </a:r>
                    </a:p>
                  </a:txBody>
                  <a:tcPr/>
                </a:tc>
                <a:tc>
                  <a:txBody>
                    <a:bodyPr/>
                    <a:lstStyle/>
                    <a:p>
                      <a:r>
                        <a:rPr lang="en-CA" dirty="0"/>
                        <a:t>7:42</a:t>
                      </a:r>
                    </a:p>
                  </a:txBody>
                  <a:tcPr/>
                </a:tc>
                <a:tc>
                  <a:txBody>
                    <a:bodyPr/>
                    <a:lstStyle/>
                    <a:p>
                      <a:r>
                        <a:rPr lang="en-CA" dirty="0"/>
                        <a:t>5:59</a:t>
                      </a:r>
                    </a:p>
                  </a:txBody>
                  <a:tcPr/>
                </a:tc>
                <a:tc>
                  <a:txBody>
                    <a:bodyPr/>
                    <a:lstStyle/>
                    <a:p>
                      <a:r>
                        <a:rPr lang="en-CA" dirty="0"/>
                        <a:t>10:17</a:t>
                      </a:r>
                    </a:p>
                  </a:txBody>
                  <a:tcPr/>
                </a:tc>
                <a:tc>
                  <a:txBody>
                    <a:bodyPr/>
                    <a:lstStyle/>
                    <a:p>
                      <a:r>
                        <a:rPr lang="en-CA" dirty="0"/>
                        <a:t>13:43</a:t>
                      </a:r>
                    </a:p>
                  </a:txBody>
                  <a:tcPr/>
                </a:tc>
                <a:extLst>
                  <a:ext uri="{0D108BD9-81ED-4DB2-BD59-A6C34878D82A}">
                    <a16:rowId xmlns:a16="http://schemas.microsoft.com/office/drawing/2014/main" val="790646395"/>
                  </a:ext>
                </a:extLst>
              </a:tr>
              <a:tr h="370840">
                <a:tc>
                  <a:txBody>
                    <a:bodyPr/>
                    <a:lstStyle/>
                    <a:p>
                      <a:r>
                        <a:rPr lang="en-CA" dirty="0"/>
                        <a:t>November 21, 2022</a:t>
                      </a:r>
                    </a:p>
                  </a:txBody>
                  <a:tcPr/>
                </a:tc>
                <a:tc>
                  <a:txBody>
                    <a:bodyPr/>
                    <a:lstStyle/>
                    <a:p>
                      <a:r>
                        <a:rPr lang="en-CA" dirty="0"/>
                        <a:t>8:37</a:t>
                      </a:r>
                    </a:p>
                  </a:txBody>
                  <a:tcPr/>
                </a:tc>
                <a:tc>
                  <a:txBody>
                    <a:bodyPr/>
                    <a:lstStyle/>
                    <a:p>
                      <a:r>
                        <a:rPr lang="en-CA" dirty="0"/>
                        <a:t>5:07</a:t>
                      </a:r>
                    </a:p>
                  </a:txBody>
                  <a:tcPr/>
                </a:tc>
                <a:tc>
                  <a:txBody>
                    <a:bodyPr/>
                    <a:lstStyle/>
                    <a:p>
                      <a:r>
                        <a:rPr lang="en-CA" dirty="0"/>
                        <a:t>8:29</a:t>
                      </a:r>
                    </a:p>
                  </a:txBody>
                  <a:tcPr/>
                </a:tc>
                <a:tc>
                  <a:txBody>
                    <a:bodyPr/>
                    <a:lstStyle/>
                    <a:p>
                      <a:r>
                        <a:rPr lang="en-CA" dirty="0"/>
                        <a:t>15:31</a:t>
                      </a:r>
                    </a:p>
                  </a:txBody>
                  <a:tcPr/>
                </a:tc>
                <a:extLst>
                  <a:ext uri="{0D108BD9-81ED-4DB2-BD59-A6C34878D82A}">
                    <a16:rowId xmlns:a16="http://schemas.microsoft.com/office/drawing/2014/main" val="742746583"/>
                  </a:ext>
                </a:extLst>
              </a:tr>
              <a:tr h="370840">
                <a:tc>
                  <a:txBody>
                    <a:bodyPr/>
                    <a:lstStyle/>
                    <a:p>
                      <a:r>
                        <a:rPr lang="en-CA" b="1" dirty="0"/>
                        <a:t>December 21, 2022*</a:t>
                      </a:r>
                    </a:p>
                  </a:txBody>
                  <a:tcPr/>
                </a:tc>
                <a:tc>
                  <a:txBody>
                    <a:bodyPr/>
                    <a:lstStyle/>
                    <a:p>
                      <a:r>
                        <a:rPr lang="en-CA" b="1" dirty="0"/>
                        <a:t>9:12</a:t>
                      </a:r>
                    </a:p>
                  </a:txBody>
                  <a:tcPr/>
                </a:tc>
                <a:tc>
                  <a:txBody>
                    <a:bodyPr/>
                    <a:lstStyle/>
                    <a:p>
                      <a:r>
                        <a:rPr lang="en-CA" b="1" dirty="0"/>
                        <a:t>4:55</a:t>
                      </a:r>
                    </a:p>
                  </a:txBody>
                  <a:tcPr/>
                </a:tc>
                <a:tc>
                  <a:txBody>
                    <a:bodyPr/>
                    <a:lstStyle/>
                    <a:p>
                      <a:r>
                        <a:rPr lang="en-CA" b="1" dirty="0"/>
                        <a:t>7:43</a:t>
                      </a:r>
                    </a:p>
                  </a:txBody>
                  <a:tcPr/>
                </a:tc>
                <a:tc>
                  <a:txBody>
                    <a:bodyPr/>
                    <a:lstStyle/>
                    <a:p>
                      <a:r>
                        <a:rPr lang="en-CA" b="1" dirty="0"/>
                        <a:t>16:17</a:t>
                      </a:r>
                    </a:p>
                  </a:txBody>
                  <a:tcPr/>
                </a:tc>
                <a:extLst>
                  <a:ext uri="{0D108BD9-81ED-4DB2-BD59-A6C34878D82A}">
                    <a16:rowId xmlns:a16="http://schemas.microsoft.com/office/drawing/2014/main" val="1984235555"/>
                  </a:ext>
                </a:extLst>
              </a:tr>
            </a:tbl>
          </a:graphicData>
        </a:graphic>
      </p:graphicFrame>
      <p:sp>
        <p:nvSpPr>
          <p:cNvPr id="6" name="TextBox 5">
            <a:extLst>
              <a:ext uri="{FF2B5EF4-FFF2-40B4-BE49-F238E27FC236}">
                <a16:creationId xmlns:a16="http://schemas.microsoft.com/office/drawing/2014/main" id="{1D429888-4933-42AE-9863-E9305310D9CD}"/>
              </a:ext>
            </a:extLst>
          </p:cNvPr>
          <p:cNvSpPr txBox="1"/>
          <p:nvPr/>
        </p:nvSpPr>
        <p:spPr>
          <a:xfrm>
            <a:off x="2120348" y="6468662"/>
            <a:ext cx="7341704" cy="778675"/>
          </a:xfrm>
          <a:prstGeom prst="rect">
            <a:avLst/>
          </a:prstGeom>
          <a:noFill/>
        </p:spPr>
        <p:txBody>
          <a:bodyPr wrap="square">
            <a:spAutoFit/>
          </a:bodyPr>
          <a:lstStyle/>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rgbClr val="AD1F1F"/>
                </a:solidFill>
                <a:effectLst>
                  <a:outerShdw blurRad="9525" dist="25400" dir="14640000" algn="tl" rotWithShape="0">
                    <a:schemeClr val="bg1">
                      <a:alpha val="30000"/>
                    </a:schemeClr>
                  </a:outerShdw>
                </a:effectLst>
                <a:hlinkClick r:id="rId2">
                  <a:extLst>
                    <a:ext uri="{A12FA001-AC4F-418D-AE19-62706E023703}">
                      <ahyp:hlinkClr xmlns:ahyp="http://schemas.microsoft.com/office/drawing/2018/hyperlinkcolor" val="tx"/>
                    </a:ext>
                  </a:extLst>
                </a:hlinkClick>
              </a:rPr>
              <a:t>https://www.timeanddate.com/sun/canada/saskatoon?month=6&amp;year=2022</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211479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31AAE80-03E9-47B3-97E7-FD5F6F06E9C3}"/>
              </a:ext>
            </a:extLst>
          </p:cNvPr>
          <p:cNvPicPr>
            <a:picLocks noGrp="1" noChangeAspect="1"/>
          </p:cNvPicPr>
          <p:nvPr>
            <p:ph idx="1"/>
          </p:nvPr>
        </p:nvPicPr>
        <p:blipFill rotWithShape="1">
          <a:blip r:embed="rId3"/>
          <a:srcRect r="-1" b="56"/>
          <a:stretch/>
        </p:blipFill>
        <p:spPr>
          <a:xfrm>
            <a:off x="-1" y="-2"/>
            <a:ext cx="12198915" cy="6857999"/>
          </a:xfrm>
          <a:prstGeom prst="rect">
            <a:avLst/>
          </a:prstGeom>
          <a:effectLst>
            <a:outerShdw blurRad="25400" dir="17880000">
              <a:schemeClr val="tx1">
                <a:alpha val="46000"/>
              </a:schemeClr>
            </a:outerShdw>
          </a:effectLst>
        </p:spPr>
      </p:pic>
      <p:sp>
        <p:nvSpPr>
          <p:cNvPr id="12" name="Rectangle 11">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EF809-5837-429E-B6B9-123EF1BEDAAE}"/>
              </a:ext>
            </a:extLst>
          </p:cNvPr>
          <p:cNvSpPr>
            <a:spLocks noGrp="1"/>
          </p:cNvSpPr>
          <p:nvPr>
            <p:ph type="title"/>
          </p:nvPr>
        </p:nvSpPr>
        <p:spPr>
          <a:xfrm>
            <a:off x="2960342" y="-499214"/>
            <a:ext cx="9440034" cy="7171680"/>
          </a:xfrm>
        </p:spPr>
        <p:txBody>
          <a:bodyPr vert="horz" lIns="91440" tIns="45720" rIns="91440" bIns="45720" rtlCol="0" anchor="b">
            <a:normAutofit fontScale="90000"/>
          </a:bodyPr>
          <a:lstStyle/>
          <a:p>
            <a:pPr algn="l"/>
            <a:r>
              <a:rPr lang="en-US" sz="4800" dirty="0">
                <a:solidFill>
                  <a:schemeClr val="bg1"/>
                </a:solidFill>
              </a:rPr>
              <a:t>Solar Output by Month</a:t>
            </a: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r>
              <a:rPr lang="en-US" sz="4800" dirty="0">
                <a:solidFill>
                  <a:schemeClr val="bg1"/>
                </a:solidFill>
              </a:rPr>
              <a:t>                                 </a:t>
            </a:r>
            <a:r>
              <a:rPr lang="en-US" sz="1200" dirty="0">
                <a:solidFill>
                  <a:schemeClr val="bg1"/>
                </a:solidFill>
              </a:rPr>
              <a:t>Data from Athens, Greece would look different for Saskatoon (different latitude)      </a:t>
            </a:r>
            <a:endParaRPr lang="en-US" sz="4800" dirty="0">
              <a:solidFill>
                <a:schemeClr val="bg1"/>
              </a:solidFill>
            </a:endParaRPr>
          </a:p>
        </p:txBody>
      </p:sp>
      <p:sp>
        <p:nvSpPr>
          <p:cNvPr id="3" name="TextBox 2">
            <a:extLst>
              <a:ext uri="{FF2B5EF4-FFF2-40B4-BE49-F238E27FC236}">
                <a16:creationId xmlns:a16="http://schemas.microsoft.com/office/drawing/2014/main" id="{D7C7FCD0-9EDB-A9D3-3F96-70B0678F9A90}"/>
              </a:ext>
            </a:extLst>
          </p:cNvPr>
          <p:cNvSpPr txBox="1"/>
          <p:nvPr/>
        </p:nvSpPr>
        <p:spPr>
          <a:xfrm>
            <a:off x="1019813" y="1970843"/>
            <a:ext cx="10627689" cy="1107996"/>
          </a:xfrm>
          <a:prstGeom prst="rect">
            <a:avLst/>
          </a:prstGeom>
          <a:noFill/>
        </p:spPr>
        <p:txBody>
          <a:bodyPr wrap="square" rtlCol="0">
            <a:spAutoFit/>
          </a:bodyPr>
          <a:lstStyle/>
          <a:p>
            <a:r>
              <a:rPr lang="en-CA" sz="6600" dirty="0">
                <a:solidFill>
                  <a:schemeClr val="bg1"/>
                </a:solidFill>
              </a:rPr>
              <a:t>WHY DOES THIS HAPPEN</a:t>
            </a:r>
          </a:p>
        </p:txBody>
      </p:sp>
    </p:spTree>
    <p:extLst>
      <p:ext uri="{BB962C8B-B14F-4D97-AF65-F5344CB8AC3E}">
        <p14:creationId xmlns:p14="http://schemas.microsoft.com/office/powerpoint/2010/main" val="10283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F0ECA2-DFC9-42FC-99D8-5214E80A4AD6}"/>
              </a:ext>
            </a:extLst>
          </p:cNvPr>
          <p:cNvSpPr>
            <a:spLocks noGrp="1"/>
          </p:cNvSpPr>
          <p:nvPr>
            <p:ph type="title"/>
          </p:nvPr>
        </p:nvSpPr>
        <p:spPr>
          <a:xfrm>
            <a:off x="913796" y="643465"/>
            <a:ext cx="3382638" cy="1370605"/>
          </a:xfrm>
        </p:spPr>
        <p:txBody>
          <a:bodyPr vert="horz" lIns="91440" tIns="45720" rIns="91440" bIns="45720" rtlCol="0">
            <a:normAutofit/>
          </a:bodyPr>
          <a:lstStyle/>
          <a:p>
            <a:pPr algn="l"/>
            <a:r>
              <a:rPr lang="en-US" sz="3000" dirty="0"/>
              <a:t>Tilt of the Earth </a:t>
            </a:r>
            <a:br>
              <a:rPr lang="en-US" sz="3000" dirty="0"/>
            </a:br>
            <a:endParaRPr lang="en-US" sz="3000" dirty="0"/>
          </a:p>
        </p:txBody>
      </p:sp>
      <p:sp>
        <p:nvSpPr>
          <p:cNvPr id="9" name="Content Placeholder 8">
            <a:extLst>
              <a:ext uri="{FF2B5EF4-FFF2-40B4-BE49-F238E27FC236}">
                <a16:creationId xmlns:a16="http://schemas.microsoft.com/office/drawing/2014/main" id="{E395FEB5-FFCF-46BC-8AF6-5001B74E6AA7}"/>
              </a:ext>
            </a:extLst>
          </p:cNvPr>
          <p:cNvSpPr>
            <a:spLocks noGrp="1"/>
          </p:cNvSpPr>
          <p:nvPr>
            <p:ph idx="1"/>
          </p:nvPr>
        </p:nvSpPr>
        <p:spPr>
          <a:xfrm>
            <a:off x="913796" y="2014070"/>
            <a:ext cx="3358084" cy="4291833"/>
          </a:xfrm>
        </p:spPr>
        <p:txBody>
          <a:bodyPr>
            <a:normAutofit fontScale="92500" lnSpcReduction="20000"/>
          </a:bodyPr>
          <a:lstStyle/>
          <a:p>
            <a:r>
              <a:rPr lang="en-CA" sz="2400" dirty="0"/>
              <a:t>Every 24 hours it spins on its rotation axis</a:t>
            </a:r>
          </a:p>
          <a:p>
            <a:endParaRPr lang="en-CA" sz="2400" dirty="0"/>
          </a:p>
          <a:p>
            <a:r>
              <a:rPr lang="en-CA" sz="2400" dirty="0"/>
              <a:t>Every 365.26 days the Earth revolves around the sun</a:t>
            </a:r>
          </a:p>
          <a:p>
            <a:endParaRPr lang="en-CA" sz="2400" dirty="0"/>
          </a:p>
          <a:p>
            <a:r>
              <a:rPr lang="en-CA" sz="2400" dirty="0"/>
              <a:t>The Earth does not sit straight up and down on its axis. </a:t>
            </a:r>
          </a:p>
          <a:p>
            <a:pPr lvl="1"/>
            <a:r>
              <a:rPr lang="en-CA" sz="2200" dirty="0"/>
              <a:t>It is tilted 23.4 degrees </a:t>
            </a:r>
          </a:p>
        </p:txBody>
      </p:sp>
      <p:pic>
        <p:nvPicPr>
          <p:cNvPr id="8194" name="Picture 2" descr="Earth's position in relation to the Sun's rays at the June solstice.">
            <a:extLst>
              <a:ext uri="{FF2B5EF4-FFF2-40B4-BE49-F238E27FC236}">
                <a16:creationId xmlns:a16="http://schemas.microsoft.com/office/drawing/2014/main" id="{C0B2C059-CDFF-40C4-AAFB-4EE06EDE3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4785880" y="1453441"/>
            <a:ext cx="7024212" cy="39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E70660-4C95-4943-B5C4-11AF9397D507}"/>
              </a:ext>
            </a:extLst>
          </p:cNvPr>
          <p:cNvSpPr txBox="1"/>
          <p:nvPr/>
        </p:nvSpPr>
        <p:spPr>
          <a:xfrm>
            <a:off x="162645" y="3983280"/>
            <a:ext cx="4403596" cy="4058751"/>
          </a:xfrm>
          <a:prstGeom prst="rect">
            <a:avLst/>
          </a:prstGeom>
        </p:spPr>
        <p:txBody>
          <a:bodyPr vert="horz" lIns="91440" tIns="45720" rIns="91440" bIns="45720" rtlCol="0" anchor="t">
            <a:normAutofit/>
          </a:bodyPr>
          <a:lstStyle/>
          <a:p>
            <a:pPr defTabSz="457200">
              <a:spcBef>
                <a:spcPct val="20000"/>
              </a:spcBef>
              <a:spcAft>
                <a:spcPts val="600"/>
              </a:spcAft>
              <a:buClr>
                <a:schemeClr val="tx2"/>
              </a:buClr>
              <a:buSzPct val="70000"/>
              <a:buFont typeface="Wingdings 2" charset="2"/>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5504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2E7308-7B06-B1B5-9625-1563EF6BE492}"/>
              </a:ext>
            </a:extLst>
          </p:cNvPr>
          <p:cNvSpPr>
            <a:spLocks noGrp="1"/>
          </p:cNvSpPr>
          <p:nvPr>
            <p:ph type="title"/>
          </p:nvPr>
        </p:nvSpPr>
        <p:spPr>
          <a:xfrm>
            <a:off x="913796" y="643465"/>
            <a:ext cx="3382638" cy="1370605"/>
          </a:xfrm>
        </p:spPr>
        <p:txBody>
          <a:bodyPr>
            <a:normAutofit/>
          </a:bodyPr>
          <a:lstStyle/>
          <a:p>
            <a:pPr algn="l"/>
            <a:r>
              <a:rPr lang="en-CA" sz="3000"/>
              <a:t>Tilt of the Earth</a:t>
            </a:r>
          </a:p>
        </p:txBody>
      </p:sp>
      <p:sp>
        <p:nvSpPr>
          <p:cNvPr id="3" name="Content Placeholder 2">
            <a:extLst>
              <a:ext uri="{FF2B5EF4-FFF2-40B4-BE49-F238E27FC236}">
                <a16:creationId xmlns:a16="http://schemas.microsoft.com/office/drawing/2014/main" id="{95ADBB4A-BA07-1E0C-90A5-C38BC133993A}"/>
              </a:ext>
            </a:extLst>
          </p:cNvPr>
          <p:cNvSpPr>
            <a:spLocks noGrp="1"/>
          </p:cNvSpPr>
          <p:nvPr>
            <p:ph idx="1"/>
          </p:nvPr>
        </p:nvSpPr>
        <p:spPr>
          <a:xfrm>
            <a:off x="283779" y="2247153"/>
            <a:ext cx="4591922" cy="4174668"/>
          </a:xfrm>
        </p:spPr>
        <p:txBody>
          <a:bodyPr>
            <a:normAutofit/>
          </a:bodyPr>
          <a:lstStyle/>
          <a:p>
            <a:pPr>
              <a:lnSpc>
                <a:spcPct val="100000"/>
              </a:lnSpc>
            </a:pPr>
            <a:r>
              <a:rPr lang="en-CA" sz="1800" dirty="0"/>
              <a:t>On any map / globe of the Earth there are five major lines of latitude that are marked: </a:t>
            </a:r>
          </a:p>
          <a:p>
            <a:pPr lvl="1"/>
            <a:r>
              <a:rPr lang="en-CA" sz="1600" dirty="0"/>
              <a:t>Equator (zero degrees)</a:t>
            </a:r>
          </a:p>
          <a:p>
            <a:pPr lvl="1"/>
            <a:r>
              <a:rPr lang="en-CA" sz="1600" dirty="0"/>
              <a:t>Tropic of Cancer (23.4 degrees North),</a:t>
            </a:r>
          </a:p>
          <a:p>
            <a:pPr lvl="1"/>
            <a:r>
              <a:rPr lang="en-CA" sz="1600" dirty="0"/>
              <a:t>Tropic of Capricorn (23.4 degrees South)</a:t>
            </a:r>
          </a:p>
          <a:p>
            <a:pPr lvl="1"/>
            <a:r>
              <a:rPr lang="en-CA" sz="1600" dirty="0"/>
              <a:t>Arctic Circle (66.6 degrees North)</a:t>
            </a:r>
          </a:p>
          <a:p>
            <a:pPr lvl="1"/>
            <a:r>
              <a:rPr lang="en-CA" sz="1600" dirty="0"/>
              <a:t>Antarctic Circle (66.6 degrees South)</a:t>
            </a:r>
          </a:p>
          <a:p>
            <a:pPr>
              <a:lnSpc>
                <a:spcPct val="100000"/>
              </a:lnSpc>
            </a:pPr>
            <a:r>
              <a:rPr lang="en-CA" sz="1800" dirty="0"/>
              <a:t>These specific latitudes are marked because of the tilt of the Earth (23.4 degree)</a:t>
            </a:r>
          </a:p>
        </p:txBody>
      </p:sp>
      <p:pic>
        <p:nvPicPr>
          <p:cNvPr id="6" name="Picture 5">
            <a:extLst>
              <a:ext uri="{FF2B5EF4-FFF2-40B4-BE49-F238E27FC236}">
                <a16:creationId xmlns:a16="http://schemas.microsoft.com/office/drawing/2014/main" id="{B9F16A7C-D450-EB2D-D9A8-438CC9B8F53B}"/>
              </a:ext>
            </a:extLst>
          </p:cNvPr>
          <p:cNvPicPr>
            <a:picLocks noChangeAspect="1"/>
          </p:cNvPicPr>
          <p:nvPr/>
        </p:nvPicPr>
        <p:blipFill>
          <a:blip r:embed="rId3"/>
          <a:stretch>
            <a:fillRect/>
          </a:stretch>
        </p:blipFill>
        <p:spPr>
          <a:xfrm>
            <a:off x="4915347" y="746472"/>
            <a:ext cx="7237007" cy="5391569"/>
          </a:xfrm>
          <a:prstGeom prst="rect">
            <a:avLst/>
          </a:prstGeom>
        </p:spPr>
      </p:pic>
    </p:spTree>
    <p:extLst>
      <p:ext uri="{BB962C8B-B14F-4D97-AF65-F5344CB8AC3E}">
        <p14:creationId xmlns:p14="http://schemas.microsoft.com/office/powerpoint/2010/main" val="13603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CB16AAE1-254C-835C-636A-0EDECB23A706}"/>
              </a:ext>
            </a:extLst>
          </p:cNvPr>
          <p:cNvSpPr>
            <a:spLocks noGrp="1"/>
          </p:cNvSpPr>
          <p:nvPr>
            <p:ph type="title"/>
          </p:nvPr>
        </p:nvSpPr>
        <p:spPr>
          <a:xfrm>
            <a:off x="456898" y="732242"/>
            <a:ext cx="3382638" cy="1370605"/>
          </a:xfrm>
        </p:spPr>
        <p:txBody>
          <a:bodyPr>
            <a:normAutofit/>
          </a:bodyPr>
          <a:lstStyle/>
          <a:p>
            <a:pPr algn="l"/>
            <a:r>
              <a:rPr lang="en-CA" sz="3000" dirty="0"/>
              <a:t>Equinox – September 21</a:t>
            </a:r>
            <a:r>
              <a:rPr lang="en-CA" sz="3000" baseline="30000" dirty="0"/>
              <a:t>st</a:t>
            </a:r>
            <a:r>
              <a:rPr lang="en-CA" sz="3000" dirty="0"/>
              <a:t> and March 21</a:t>
            </a:r>
            <a:r>
              <a:rPr lang="en-CA" sz="3000" baseline="30000" dirty="0"/>
              <a:t>st </a:t>
            </a:r>
            <a:endParaRPr lang="en-CA" sz="3000" dirty="0"/>
          </a:p>
        </p:txBody>
      </p:sp>
      <p:sp>
        <p:nvSpPr>
          <p:cNvPr id="23" name="Content Placeholder 2">
            <a:extLst>
              <a:ext uri="{FF2B5EF4-FFF2-40B4-BE49-F238E27FC236}">
                <a16:creationId xmlns:a16="http://schemas.microsoft.com/office/drawing/2014/main" id="{FE1C81A5-9338-ACC0-B8DF-D0AF0057A0A8}"/>
              </a:ext>
            </a:extLst>
          </p:cNvPr>
          <p:cNvSpPr>
            <a:spLocks noGrp="1"/>
          </p:cNvSpPr>
          <p:nvPr>
            <p:ph idx="1"/>
          </p:nvPr>
        </p:nvSpPr>
        <p:spPr>
          <a:xfrm>
            <a:off x="79295" y="2185009"/>
            <a:ext cx="3358084" cy="3544046"/>
          </a:xfrm>
        </p:spPr>
        <p:txBody>
          <a:bodyPr>
            <a:normAutofit/>
          </a:bodyPr>
          <a:lstStyle/>
          <a:p>
            <a:r>
              <a:rPr lang="en-CA" sz="1800" dirty="0"/>
              <a:t>Image on the right illustrates that there is direct sunlight at the equator. </a:t>
            </a:r>
          </a:p>
          <a:p>
            <a:r>
              <a:rPr lang="en-CA" sz="1800" dirty="0"/>
              <a:t>There are 12 hours of sunlight and 12 hours of darkness everywhere on Earth. </a:t>
            </a:r>
          </a:p>
        </p:txBody>
      </p:sp>
      <p:pic>
        <p:nvPicPr>
          <p:cNvPr id="7" name="Picture 6">
            <a:extLst>
              <a:ext uri="{FF2B5EF4-FFF2-40B4-BE49-F238E27FC236}">
                <a16:creationId xmlns:a16="http://schemas.microsoft.com/office/drawing/2014/main" id="{AEF28E97-C08A-60FA-4DCE-417CFABD87C6}"/>
              </a:ext>
            </a:extLst>
          </p:cNvPr>
          <p:cNvPicPr>
            <a:picLocks noChangeAspect="1"/>
          </p:cNvPicPr>
          <p:nvPr/>
        </p:nvPicPr>
        <p:blipFill>
          <a:blip r:embed="rId3"/>
          <a:stretch>
            <a:fillRect/>
          </a:stretch>
        </p:blipFill>
        <p:spPr>
          <a:xfrm>
            <a:off x="3516673" y="1151052"/>
            <a:ext cx="8596032" cy="4555896"/>
          </a:xfrm>
          <a:prstGeom prst="rect">
            <a:avLst/>
          </a:prstGeom>
        </p:spPr>
      </p:pic>
    </p:spTree>
    <p:extLst>
      <p:ext uri="{BB962C8B-B14F-4D97-AF65-F5344CB8AC3E}">
        <p14:creationId xmlns:p14="http://schemas.microsoft.com/office/powerpoint/2010/main" val="148551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3.xml><?xml version="1.0" encoding="utf-8"?>
<ds:datastoreItem xmlns:ds="http://schemas.openxmlformats.org/officeDocument/2006/customXml" ds:itemID="{2C4C00F4-06E9-43E3-AD97-88A857CEFA82}">
  <ds:schemaRef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http://purl.org/dc/terms/"/>
    <ds:schemaRef ds:uri="71af3243-3dd4-4a8d-8c0d-dd76da1f02a5"/>
    <ds:schemaRef ds:uri="http://schemas.microsoft.com/office/2006/documentManagement/types"/>
    <ds:schemaRef ds:uri="16c05727-aa75-4e4a-9b5f-8a80a11658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{3E50E42C-75DB-46C3-A15F-94374BA28460}tf55705232_win32</Template>
  <TotalTime>14748</TotalTime>
  <Words>1469</Words>
  <Application>Microsoft Office PowerPoint</Application>
  <PresentationFormat>Widescreen</PresentationFormat>
  <Paragraphs>181</Paragraphs>
  <Slides>29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Assistant</vt:lpstr>
      <vt:lpstr>Calibri</vt:lpstr>
      <vt:lpstr>Goudy Old Style</vt:lpstr>
      <vt:lpstr>Wingdings 2</vt:lpstr>
      <vt:lpstr>SlateVTI</vt:lpstr>
      <vt:lpstr>Solar Technology and the SmartFlower @ BJM High School</vt:lpstr>
      <vt:lpstr>What is Solar Power?</vt:lpstr>
      <vt:lpstr>To create solar power you need sunlight…</vt:lpstr>
      <vt:lpstr>Do we get the same amount of sunlight all year round? </vt:lpstr>
      <vt:lpstr>Hours of Sunlight Available to Produce  Solar Energy in Saskatoon</vt:lpstr>
      <vt:lpstr>Solar Output by Month                                           Data from Athens, Greece would look different for Saskatoon (different latitude)      </vt:lpstr>
      <vt:lpstr>Tilt of the Earth  </vt:lpstr>
      <vt:lpstr>Tilt of the Earth</vt:lpstr>
      <vt:lpstr>Equinox – September 21st and March 21st </vt:lpstr>
      <vt:lpstr>What is direct sunlight? </vt:lpstr>
      <vt:lpstr>What is perpetual darkness and perpetual sunlight? </vt:lpstr>
      <vt:lpstr>Why Do We Have Seasons? Summer vs. Winter</vt:lpstr>
      <vt:lpstr>Why Do We Tilt The Panels? </vt:lpstr>
      <vt:lpstr>What Angle Should The Panels Be At? </vt:lpstr>
      <vt:lpstr>Tilt of the Earth –  Effect on Solar Power </vt:lpstr>
      <vt:lpstr>Do solar panels need to face south to work? </vt:lpstr>
      <vt:lpstr>PowerPoint Presentation</vt:lpstr>
      <vt:lpstr>PowerPoint Presentation</vt:lpstr>
      <vt:lpstr>PowerPoint Presentation</vt:lpstr>
      <vt:lpstr>Solar Tracker Technology</vt:lpstr>
      <vt:lpstr>Saskatoon Landfill Solar Demonstration and Research Site</vt:lpstr>
      <vt:lpstr>Why is the SmartFlower so Special?</vt:lpstr>
      <vt:lpstr>SMARTFLOWER – DUAL AXIS TRACKER @ BJM</vt:lpstr>
      <vt:lpstr>PowerPoint Presentation</vt:lpstr>
      <vt:lpstr>SmartFlower – Dual Axis Tracker</vt:lpstr>
      <vt:lpstr>Standard Output from a Solar Panel</vt:lpstr>
      <vt:lpstr>Data Output from BJM SmartFlower  40% more power produced than compared to a standard, stationary, solar panel tilted properly   Shape of the curve is no longer bell shaped.  </vt:lpstr>
      <vt:lpstr>Biome Connections of Solar Angle – Qu’Appelle Valley</vt:lpstr>
      <vt:lpstr>Can we go 100% Solar anywhere on Earth?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Technology and the SmartFlower @ BJM High School</dc:title>
  <dc:creator>Toogood, Daniel (Ronald)</dc:creator>
  <cp:lastModifiedBy>Toogood, Daniel (Ronald)</cp:lastModifiedBy>
  <cp:revision>5</cp:revision>
  <cp:lastPrinted>2023-05-09T01:51:35Z</cp:lastPrinted>
  <dcterms:created xsi:type="dcterms:W3CDTF">2022-08-12T15:42:27Z</dcterms:created>
  <dcterms:modified xsi:type="dcterms:W3CDTF">2023-05-09T01:51:58Z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