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332" r:id="rId3"/>
    <p:sldId id="334" r:id="rId4"/>
    <p:sldId id="335" r:id="rId5"/>
    <p:sldId id="288" r:id="rId6"/>
    <p:sldId id="341" r:id="rId7"/>
    <p:sldId id="282" r:id="rId8"/>
    <p:sldId id="285" r:id="rId9"/>
    <p:sldId id="331" r:id="rId10"/>
    <p:sldId id="283" r:id="rId11"/>
    <p:sldId id="333" r:id="rId12"/>
    <p:sldId id="284" r:id="rId13"/>
    <p:sldId id="336" r:id="rId14"/>
    <p:sldId id="287" r:id="rId15"/>
    <p:sldId id="330" r:id="rId16"/>
    <p:sldId id="337" r:id="rId17"/>
    <p:sldId id="342" r:id="rId18"/>
    <p:sldId id="338" r:id="rId19"/>
    <p:sldId id="339" r:id="rId20"/>
    <p:sldId id="340" r:id="rId21"/>
    <p:sldId id="296" r:id="rId22"/>
    <p:sldId id="344" r:id="rId23"/>
    <p:sldId id="345" r:id="rId24"/>
    <p:sldId id="349" r:id="rId25"/>
    <p:sldId id="348" r:id="rId26"/>
    <p:sldId id="347" r:id="rId27"/>
    <p:sldId id="324" r:id="rId28"/>
    <p:sldId id="35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E275B-267D-44AB-87CC-59F7E60CADD4}" v="799" dt="2023-05-07T12:55:43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ogood, Daniel (Ronald)" userId="8166384b-025a-4e02-bdd0-bf4e18211311" providerId="ADAL" clId="{C29E275B-267D-44AB-87CC-59F7E60CADD4}"/>
    <pc:docChg chg="custSel addSld modSld">
      <pc:chgData name="Toogood, Daniel (Ronald)" userId="8166384b-025a-4e02-bdd0-bf4e18211311" providerId="ADAL" clId="{C29E275B-267D-44AB-87CC-59F7E60CADD4}" dt="2023-05-07T12:55:48.966" v="1093" actId="27636"/>
      <pc:docMkLst>
        <pc:docMk/>
      </pc:docMkLst>
      <pc:sldChg chg="modSp">
        <pc:chgData name="Toogood, Daniel (Ronald)" userId="8166384b-025a-4e02-bdd0-bf4e18211311" providerId="ADAL" clId="{C29E275B-267D-44AB-87CC-59F7E60CADD4}" dt="2023-05-07T12:15:35.057" v="441" actId="14100"/>
        <pc:sldMkLst>
          <pc:docMk/>
          <pc:sldMk cId="2411836791" sldId="288"/>
        </pc:sldMkLst>
        <pc:picChg chg="mod">
          <ac:chgData name="Toogood, Daniel (Ronald)" userId="8166384b-025a-4e02-bdd0-bf4e18211311" providerId="ADAL" clId="{C29E275B-267D-44AB-87CC-59F7E60CADD4}" dt="2023-05-07T12:15:35.057" v="441" actId="14100"/>
          <ac:picMkLst>
            <pc:docMk/>
            <pc:sldMk cId="2411836791" sldId="288"/>
            <ac:picMk id="6146" creationId="{D79A594B-6F98-49B8-99CD-8AF5C7C85E48}"/>
          </ac:picMkLst>
        </pc:picChg>
      </pc:sldChg>
      <pc:sldChg chg="modSp mod modAnim">
        <pc:chgData name="Toogood, Daniel (Ronald)" userId="8166384b-025a-4e02-bdd0-bf4e18211311" providerId="ADAL" clId="{C29E275B-267D-44AB-87CC-59F7E60CADD4}" dt="2023-05-07T12:30:52.282" v="998" actId="20577"/>
        <pc:sldMkLst>
          <pc:docMk/>
          <pc:sldMk cId="2762669470" sldId="324"/>
        </pc:sldMkLst>
        <pc:spChg chg="mod">
          <ac:chgData name="Toogood, Daniel (Ronald)" userId="8166384b-025a-4e02-bdd0-bf4e18211311" providerId="ADAL" clId="{C29E275B-267D-44AB-87CC-59F7E60CADD4}" dt="2023-05-07T12:30:52.282" v="998" actId="20577"/>
          <ac:spMkLst>
            <pc:docMk/>
            <pc:sldMk cId="2762669470" sldId="324"/>
            <ac:spMk id="3" creationId="{76BD3AA6-4EEC-4EBF-9904-6B20AB6ACE49}"/>
          </ac:spMkLst>
        </pc:spChg>
      </pc:sldChg>
      <pc:sldChg chg="addSp modSp mod modAnim">
        <pc:chgData name="Toogood, Daniel (Ronald)" userId="8166384b-025a-4e02-bdd0-bf4e18211311" providerId="ADAL" clId="{C29E275B-267D-44AB-87CC-59F7E60CADD4}" dt="2023-05-07T12:13:25.744" v="357" actId="1076"/>
        <pc:sldMkLst>
          <pc:docMk/>
          <pc:sldMk cId="512346129" sldId="334"/>
        </pc:sldMkLst>
        <pc:spChg chg="add mod">
          <ac:chgData name="Toogood, Daniel (Ronald)" userId="8166384b-025a-4e02-bdd0-bf4e18211311" providerId="ADAL" clId="{C29E275B-267D-44AB-87CC-59F7E60CADD4}" dt="2023-05-07T12:13:25.744" v="357" actId="1076"/>
          <ac:spMkLst>
            <pc:docMk/>
            <pc:sldMk cId="512346129" sldId="334"/>
            <ac:spMk id="4" creationId="{6A61EB6D-4543-C89B-2360-200B9F90B701}"/>
          </ac:spMkLst>
        </pc:spChg>
      </pc:sldChg>
      <pc:sldChg chg="modSp modAnim">
        <pc:chgData name="Toogood, Daniel (Ronald)" userId="8166384b-025a-4e02-bdd0-bf4e18211311" providerId="ADAL" clId="{C29E275B-267D-44AB-87CC-59F7E60CADD4}" dt="2023-05-07T12:51:45.793" v="1022" actId="20577"/>
        <pc:sldMkLst>
          <pc:docMk/>
          <pc:sldMk cId="2501182501" sldId="335"/>
        </pc:sldMkLst>
        <pc:spChg chg="mod">
          <ac:chgData name="Toogood, Daniel (Ronald)" userId="8166384b-025a-4e02-bdd0-bf4e18211311" providerId="ADAL" clId="{C29E275B-267D-44AB-87CC-59F7E60CADD4}" dt="2023-05-07T12:51:45.793" v="1022" actId="20577"/>
          <ac:spMkLst>
            <pc:docMk/>
            <pc:sldMk cId="2501182501" sldId="335"/>
            <ac:spMk id="3" creationId="{0067D406-D751-5562-8E85-7833AB2AE127}"/>
          </ac:spMkLst>
        </pc:spChg>
      </pc:sldChg>
      <pc:sldChg chg="modSp">
        <pc:chgData name="Toogood, Daniel (Ronald)" userId="8166384b-025a-4e02-bdd0-bf4e18211311" providerId="ADAL" clId="{C29E275B-267D-44AB-87CC-59F7E60CADD4}" dt="2023-05-07T12:54:11.482" v="1038" actId="20577"/>
        <pc:sldMkLst>
          <pc:docMk/>
          <pc:sldMk cId="414317236" sldId="338"/>
        </pc:sldMkLst>
        <pc:spChg chg="mod">
          <ac:chgData name="Toogood, Daniel (Ronald)" userId="8166384b-025a-4e02-bdd0-bf4e18211311" providerId="ADAL" clId="{C29E275B-267D-44AB-87CC-59F7E60CADD4}" dt="2023-05-07T12:54:11.482" v="1038" actId="20577"/>
          <ac:spMkLst>
            <pc:docMk/>
            <pc:sldMk cId="414317236" sldId="338"/>
            <ac:spMk id="3" creationId="{7561571A-25AA-E1E4-B61E-38A170AE76E5}"/>
          </ac:spMkLst>
        </pc:spChg>
      </pc:sldChg>
      <pc:sldChg chg="modSp mod modAnim">
        <pc:chgData name="Toogood, Daniel (Ronald)" userId="8166384b-025a-4e02-bdd0-bf4e18211311" providerId="ADAL" clId="{C29E275B-267D-44AB-87CC-59F7E60CADD4}" dt="2023-05-07T12:55:48.966" v="1093" actId="27636"/>
        <pc:sldMkLst>
          <pc:docMk/>
          <pc:sldMk cId="1380722921" sldId="339"/>
        </pc:sldMkLst>
        <pc:spChg chg="mod">
          <ac:chgData name="Toogood, Daniel (Ronald)" userId="8166384b-025a-4e02-bdd0-bf4e18211311" providerId="ADAL" clId="{C29E275B-267D-44AB-87CC-59F7E60CADD4}" dt="2023-05-07T12:55:48.966" v="1093" actId="27636"/>
          <ac:spMkLst>
            <pc:docMk/>
            <pc:sldMk cId="1380722921" sldId="339"/>
            <ac:spMk id="3" creationId="{A79EFF72-3BEE-5035-1700-98C0F7A78718}"/>
          </ac:spMkLst>
        </pc:spChg>
      </pc:sldChg>
      <pc:sldChg chg="modSp mod">
        <pc:chgData name="Toogood, Daniel (Ronald)" userId="8166384b-025a-4e02-bdd0-bf4e18211311" providerId="ADAL" clId="{C29E275B-267D-44AB-87CC-59F7E60CADD4}" dt="2023-05-07T12:52:24.017" v="1034" actId="27636"/>
        <pc:sldMkLst>
          <pc:docMk/>
          <pc:sldMk cId="542162753" sldId="341"/>
        </pc:sldMkLst>
        <pc:spChg chg="mod">
          <ac:chgData name="Toogood, Daniel (Ronald)" userId="8166384b-025a-4e02-bdd0-bf4e18211311" providerId="ADAL" clId="{C29E275B-267D-44AB-87CC-59F7E60CADD4}" dt="2023-05-07T12:52:24.017" v="1034" actId="27636"/>
          <ac:spMkLst>
            <pc:docMk/>
            <pc:sldMk cId="542162753" sldId="341"/>
            <ac:spMk id="9" creationId="{EAC0654B-6FA1-F09B-3FB7-77F744EADC97}"/>
          </ac:spMkLst>
        </pc:spChg>
      </pc:sldChg>
      <pc:sldChg chg="modSp mod modAnim">
        <pc:chgData name="Toogood, Daniel (Ronald)" userId="8166384b-025a-4e02-bdd0-bf4e18211311" providerId="ADAL" clId="{C29E275B-267D-44AB-87CC-59F7E60CADD4}" dt="2023-05-07T12:25:41.459" v="715"/>
        <pc:sldMkLst>
          <pc:docMk/>
          <pc:sldMk cId="3948494880" sldId="345"/>
        </pc:sldMkLst>
        <pc:spChg chg="mod">
          <ac:chgData name="Toogood, Daniel (Ronald)" userId="8166384b-025a-4e02-bdd0-bf4e18211311" providerId="ADAL" clId="{C29E275B-267D-44AB-87CC-59F7E60CADD4}" dt="2023-05-07T12:24:33.748" v="699"/>
          <ac:spMkLst>
            <pc:docMk/>
            <pc:sldMk cId="3948494880" sldId="345"/>
            <ac:spMk id="9" creationId="{1E99CCDE-066C-C93B-43FD-AD2F61E27D26}"/>
          </ac:spMkLst>
        </pc:spChg>
      </pc:sldChg>
      <pc:sldChg chg="addSp modSp mod modAnim">
        <pc:chgData name="Toogood, Daniel (Ronald)" userId="8166384b-025a-4e02-bdd0-bf4e18211311" providerId="ADAL" clId="{C29E275B-267D-44AB-87CC-59F7E60CADD4}" dt="2023-05-07T12:32:48.439" v="1015" actId="20577"/>
        <pc:sldMkLst>
          <pc:docMk/>
          <pc:sldMk cId="2402468358" sldId="347"/>
        </pc:sldMkLst>
        <pc:spChg chg="mod">
          <ac:chgData name="Toogood, Daniel (Ronald)" userId="8166384b-025a-4e02-bdd0-bf4e18211311" providerId="ADAL" clId="{C29E275B-267D-44AB-87CC-59F7E60CADD4}" dt="2023-05-07T12:32:48.439" v="1015" actId="20577"/>
          <ac:spMkLst>
            <pc:docMk/>
            <pc:sldMk cId="2402468358" sldId="347"/>
            <ac:spMk id="3" creationId="{A9B75182-1FA8-4222-9617-A3CE3DDCC74D}"/>
          </ac:spMkLst>
        </pc:spChg>
        <pc:spChg chg="add mod">
          <ac:chgData name="Toogood, Daniel (Ronald)" userId="8166384b-025a-4e02-bdd0-bf4e18211311" providerId="ADAL" clId="{C29E275B-267D-44AB-87CC-59F7E60CADD4}" dt="2023-05-07T12:18:07.612" v="610" actId="1076"/>
          <ac:spMkLst>
            <pc:docMk/>
            <pc:sldMk cId="2402468358" sldId="347"/>
            <ac:spMk id="6" creationId="{E0958A0C-C927-3DD8-5011-50B4632B2A7D}"/>
          </ac:spMkLst>
        </pc:spChg>
        <pc:picChg chg="add mod">
          <ac:chgData name="Toogood, Daniel (Ronald)" userId="8166384b-025a-4e02-bdd0-bf4e18211311" providerId="ADAL" clId="{C29E275B-267D-44AB-87CC-59F7E60CADD4}" dt="2023-05-07T12:27:02.659" v="720" actId="170"/>
          <ac:picMkLst>
            <pc:docMk/>
            <pc:sldMk cId="2402468358" sldId="347"/>
            <ac:picMk id="4" creationId="{C96C11CB-5543-ED9C-1E3E-09C1F5B64F4F}"/>
          </ac:picMkLst>
        </pc:picChg>
        <pc:picChg chg="mod">
          <ac:chgData name="Toogood, Daniel (Ronald)" userId="8166384b-025a-4e02-bdd0-bf4e18211311" providerId="ADAL" clId="{C29E275B-267D-44AB-87CC-59F7E60CADD4}" dt="2023-05-07T12:27:11.081" v="722" actId="14100"/>
          <ac:picMkLst>
            <pc:docMk/>
            <pc:sldMk cId="2402468358" sldId="347"/>
            <ac:picMk id="7" creationId="{74A083A3-9C8A-45A5-B95C-38338B8B4FDC}"/>
          </ac:picMkLst>
        </pc:picChg>
        <pc:picChg chg="mod">
          <ac:chgData name="Toogood, Daniel (Ronald)" userId="8166384b-025a-4e02-bdd0-bf4e18211311" providerId="ADAL" clId="{C29E275B-267D-44AB-87CC-59F7E60CADD4}" dt="2023-05-07T12:27:07.831" v="721" actId="14100"/>
          <ac:picMkLst>
            <pc:docMk/>
            <pc:sldMk cId="2402468358" sldId="347"/>
            <ac:picMk id="10242" creationId="{F6909589-85BE-2C80-2291-C9C20617D4C4}"/>
          </ac:picMkLst>
        </pc:picChg>
      </pc:sldChg>
      <pc:sldChg chg="modSp add modAnim">
        <pc:chgData name="Toogood, Daniel (Ronald)" userId="8166384b-025a-4e02-bdd0-bf4e18211311" providerId="ADAL" clId="{C29E275B-267D-44AB-87CC-59F7E60CADD4}" dt="2023-05-07T12:30:28.167" v="981" actId="20577"/>
        <pc:sldMkLst>
          <pc:docMk/>
          <pc:sldMk cId="2664543047" sldId="350"/>
        </pc:sldMkLst>
        <pc:spChg chg="mod">
          <ac:chgData name="Toogood, Daniel (Ronald)" userId="8166384b-025a-4e02-bdd0-bf4e18211311" providerId="ADAL" clId="{C29E275B-267D-44AB-87CC-59F7E60CADD4}" dt="2023-05-07T12:30:28.167" v="981" actId="20577"/>
          <ac:spMkLst>
            <pc:docMk/>
            <pc:sldMk cId="2664543047" sldId="350"/>
            <ac:spMk id="3" creationId="{76BD3AA6-4EEC-4EBF-9904-6B20AB6ACE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76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21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9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1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4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50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908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7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9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22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95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8A59-9C8E-4F8C-A2AB-7DE759E316DA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455DE-E0A0-4A21-AF5A-63C1FE3C28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831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3" name="Rectangle 4608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4" name="Picture 4" descr="Flower-shaped solar panel now sold in the U.S. - Curbed">
            <a:extLst>
              <a:ext uri="{FF2B5EF4-FFF2-40B4-BE49-F238E27FC236}">
                <a16:creationId xmlns:a16="http://schemas.microsoft.com/office/drawing/2014/main" id="{E3EDC7CF-F562-4BFC-BBFE-94050F55C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19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Solar Technology and the </a:t>
            </a:r>
            <a:r>
              <a:rPr lang="en-US" dirty="0" err="1">
                <a:solidFill>
                  <a:srgbClr val="FFFFFF"/>
                </a:solidFill>
              </a:rPr>
              <a:t>SmartFlower</a:t>
            </a:r>
            <a:r>
              <a:rPr lang="en-US" dirty="0">
                <a:solidFill>
                  <a:srgbClr val="FFFFFF"/>
                </a:solidFill>
              </a:rPr>
              <a:t> @ BJM High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Developed for Chemistry 30</a:t>
            </a:r>
          </a:p>
          <a:p>
            <a:r>
              <a:rPr lang="en-US" dirty="0">
                <a:solidFill>
                  <a:srgbClr val="FFFFFF"/>
                </a:solidFill>
              </a:rPr>
              <a:t>How do Solar Panels make Electricity?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74CB3-6A0F-4ED2-9466-6D424CB5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A" sz="5000"/>
              <a:t>How Solar Panels Make Electricity 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71FC-3E06-4A7F-AFA6-9359A9BE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CA" sz="2400" dirty="0"/>
              <a:t>Pure silicon can’t create electricity so we ‘dope’ it with other atoms</a:t>
            </a:r>
          </a:p>
          <a:p>
            <a:r>
              <a:rPr lang="en-CA" sz="2400" u="sng" dirty="0"/>
              <a:t>N-type doping of a silicon crystal </a:t>
            </a:r>
            <a:r>
              <a:rPr lang="en-CA" sz="2400" dirty="0"/>
              <a:t>- When a silicon crystal forms with a small amount of  phosphorus present the phosphorous gets included in the crystal lattice.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3173A1-EEB8-471F-BCD3-6BD164AF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572951"/>
            <a:ext cx="5458968" cy="37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74CB3-6A0F-4ED2-9466-6D424CB5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CA" sz="3800"/>
              <a:t>How Solar Panels Make Electricity </a:t>
            </a:r>
          </a:p>
        </p:txBody>
      </p:sp>
      <p:sp>
        <p:nvSpPr>
          <p:cNvPr id="206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71FC-3E06-4A7F-AFA6-9359A9BE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CA" sz="2200"/>
              <a:t>Since phosphorous has 5 valence electrons it has a free floating electron that can’t bond within the silicon crystal. </a:t>
            </a:r>
          </a:p>
          <a:p>
            <a:r>
              <a:rPr lang="en-CA" sz="2200"/>
              <a:t>The ‘doped’ silicon becomes a semiconductor of N-type (negative, with an extra electron)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3173A1-EEB8-471F-BCD3-6BD164AF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81735"/>
            <a:ext cx="6903720" cy="469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4994F-47D5-4B74-97C8-0ADDBEC7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CA" sz="5400" dirty="0"/>
              <a:t>How Solar Panels Make Electricity </a:t>
            </a:r>
          </a:p>
        </p:txBody>
      </p:sp>
      <p:sp>
        <p:nvSpPr>
          <p:cNvPr id="309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om sunlight to electricity - Curious">
            <a:extLst>
              <a:ext uri="{FF2B5EF4-FFF2-40B4-BE49-F238E27FC236}">
                <a16:creationId xmlns:a16="http://schemas.microsoft.com/office/drawing/2014/main" id="{BA7E534F-D09F-47BE-9AE9-18A371D8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30936"/>
            <a:ext cx="5588121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6E01F-F48F-4414-B6EE-F91E0F1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Autofit/>
          </a:bodyPr>
          <a:lstStyle/>
          <a:p>
            <a:r>
              <a:rPr lang="en-CA" sz="2000" dirty="0"/>
              <a:t>Pure silicon can’t create electricity so we ‘dope’ it with other atoms</a:t>
            </a:r>
          </a:p>
          <a:p>
            <a:r>
              <a:rPr lang="en-CA" sz="2000" u="sng" dirty="0"/>
              <a:t>P-type doping of a silicon crystal </a:t>
            </a:r>
            <a:r>
              <a:rPr lang="en-CA" sz="2000" dirty="0"/>
              <a:t>- When a silicon crystal forms with a small amount of  boron present, the boron gets included in the lattice.  </a:t>
            </a:r>
          </a:p>
        </p:txBody>
      </p:sp>
    </p:spTree>
    <p:extLst>
      <p:ext uri="{BB962C8B-B14F-4D97-AF65-F5344CB8AC3E}">
        <p14:creationId xmlns:p14="http://schemas.microsoft.com/office/powerpoint/2010/main" val="37506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4994F-47D5-4B74-97C8-0ADDBEC7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CA" sz="5400"/>
              <a:t>How Solar Panels Make Electricity </a:t>
            </a:r>
          </a:p>
        </p:txBody>
      </p:sp>
      <p:sp>
        <p:nvSpPr>
          <p:cNvPr id="3088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om sunlight to electricity - Curious">
            <a:extLst>
              <a:ext uri="{FF2B5EF4-FFF2-40B4-BE49-F238E27FC236}">
                <a16:creationId xmlns:a16="http://schemas.microsoft.com/office/drawing/2014/main" id="{BA7E534F-D09F-47BE-9AE9-18A371D8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30936"/>
            <a:ext cx="5588121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6E01F-F48F-4414-B6EE-F91E0F1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n-CA" sz="2200" dirty="0"/>
              <a:t>Since boron has 3 valence electrons it has an electron hole and can’t bond with all 4 silicon atoms in the crystal. </a:t>
            </a:r>
          </a:p>
          <a:p>
            <a:r>
              <a:rPr lang="en-CA" sz="2200" dirty="0"/>
              <a:t>The silicon becomes a P-type semiconductor. P = positive (missing an electron)</a:t>
            </a:r>
          </a:p>
        </p:txBody>
      </p:sp>
    </p:spTree>
    <p:extLst>
      <p:ext uri="{BB962C8B-B14F-4D97-AF65-F5344CB8AC3E}">
        <p14:creationId xmlns:p14="http://schemas.microsoft.com/office/powerpoint/2010/main" val="11534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CA129-E198-4736-B8EC-88112F95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A" sz="5400" dirty="0"/>
              <a:t>A P-N Junction</a:t>
            </a:r>
          </a:p>
        </p:txBody>
      </p:sp>
      <p:sp>
        <p:nvSpPr>
          <p:cNvPr id="513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87359-525A-44AC-B2D1-38B30FFC9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10000"/>
          </a:bodyPr>
          <a:lstStyle/>
          <a:p>
            <a:r>
              <a:rPr lang="en-CA" sz="2200" dirty="0"/>
              <a:t>Most solar cells consist of two layers. </a:t>
            </a:r>
          </a:p>
          <a:p>
            <a:endParaRPr lang="en-CA" sz="2200" dirty="0"/>
          </a:p>
          <a:p>
            <a:r>
              <a:rPr lang="en-CA" sz="2200" dirty="0"/>
              <a:t>A P-type silicon semiconductor can be placed on top of N-type silicon semiconductor</a:t>
            </a:r>
          </a:p>
          <a:p>
            <a:endParaRPr lang="en-CA" sz="2200" dirty="0"/>
          </a:p>
          <a:p>
            <a:r>
              <a:rPr lang="en-CA" sz="2200" dirty="0"/>
              <a:t>There is a transfer of electrons into the holes, creating and electron-hole pair</a:t>
            </a:r>
          </a:p>
          <a:p>
            <a:endParaRPr lang="en-CA" sz="2200" dirty="0"/>
          </a:p>
          <a:p>
            <a:r>
              <a:rPr lang="en-CA" sz="2200" dirty="0"/>
              <a:t>Electrons can only flow in one direction</a:t>
            </a:r>
          </a:p>
          <a:p>
            <a:endParaRPr lang="en-CA" sz="2200" dirty="0"/>
          </a:p>
          <a:p>
            <a:endParaRPr lang="en-CA" sz="2200" dirty="0"/>
          </a:p>
        </p:txBody>
      </p:sp>
      <p:pic>
        <p:nvPicPr>
          <p:cNvPr id="5122" name="Picture 2" descr="P-n Junction. P-type Silicon Layer Contains More Positive Charges, Called  Holes, And The N-type">
            <a:extLst>
              <a:ext uri="{FF2B5EF4-FFF2-40B4-BE49-F238E27FC236}">
                <a16:creationId xmlns:a16="http://schemas.microsoft.com/office/drawing/2014/main" id="{FAF75A8B-4CAF-4B66-B058-4A336F3D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890580"/>
            <a:ext cx="5458968" cy="50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77" name="Rectangle 4507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97B21-BA04-4B93-AFD3-851ACF7B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CA" sz="5400" dirty="0"/>
              <a:t>Is Electricity Created?</a:t>
            </a:r>
          </a:p>
        </p:txBody>
      </p:sp>
      <p:sp>
        <p:nvSpPr>
          <p:cNvPr id="4507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753B4-C03A-46E5-91B5-063577552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882716"/>
          </a:xfrm>
        </p:spPr>
        <p:txBody>
          <a:bodyPr>
            <a:normAutofit fontScale="92500" lnSpcReduction="10000"/>
          </a:bodyPr>
          <a:lstStyle/>
          <a:p>
            <a:r>
              <a:rPr lang="en-CA" sz="2200" dirty="0"/>
              <a:t>NO! </a:t>
            </a:r>
          </a:p>
          <a:p>
            <a:r>
              <a:rPr lang="en-CA" sz="2200" dirty="0"/>
              <a:t>Over time the holes will be filled with electrons and the electrons from the N-type will be depleted. </a:t>
            </a:r>
          </a:p>
          <a:p>
            <a:pPr lvl="1"/>
            <a:r>
              <a:rPr lang="en-CA" sz="1800" dirty="0"/>
              <a:t>Electrons will stop flowing</a:t>
            </a:r>
          </a:p>
          <a:p>
            <a:endParaRPr lang="en-CA" sz="2200" dirty="0"/>
          </a:p>
          <a:p>
            <a:r>
              <a:rPr lang="en-CA" sz="2200" dirty="0"/>
              <a:t>Similar to a battery, a P-N Junction does not do work on its own. </a:t>
            </a:r>
          </a:p>
          <a:p>
            <a:pPr lvl="1"/>
            <a:r>
              <a:rPr lang="en-CA" sz="1800" dirty="0"/>
              <a:t>Both need an external circuit so that electrons can flow</a:t>
            </a:r>
          </a:p>
          <a:p>
            <a:pPr marL="457200" lvl="1" indent="0">
              <a:buNone/>
            </a:pPr>
            <a:endParaRPr lang="en-CA" sz="1800" dirty="0"/>
          </a:p>
          <a:p>
            <a:r>
              <a:rPr lang="en-CA" sz="2200" dirty="0"/>
              <a:t>A semiconductor is not a source like a battery though</a:t>
            </a:r>
          </a:p>
          <a:p>
            <a:pPr lvl="1"/>
            <a:r>
              <a:rPr lang="en-CA" sz="1800" dirty="0"/>
              <a:t>We need to find a way to excite electrons so that they will conduct electricity!</a:t>
            </a:r>
          </a:p>
        </p:txBody>
      </p:sp>
      <p:pic>
        <p:nvPicPr>
          <p:cNvPr id="6" name="Picture 2" descr="P-n Junction. P-type Silicon Layer Contains More Positive Charges, Called  Holes, And The N-type">
            <a:extLst>
              <a:ext uri="{FF2B5EF4-FFF2-40B4-BE49-F238E27FC236}">
                <a16:creationId xmlns:a16="http://schemas.microsoft.com/office/drawing/2014/main" id="{6F92D07D-E88C-6FE8-5945-17888C2D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6879" y="329183"/>
            <a:ext cx="3688138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ight bulb attached to a battery&#10;&#10;Description automatically generated with low confidence">
            <a:extLst>
              <a:ext uri="{FF2B5EF4-FFF2-40B4-BE49-F238E27FC236}">
                <a16:creationId xmlns:a16="http://schemas.microsoft.com/office/drawing/2014/main" id="{60854564-2428-7584-D016-3E05CBAFF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353159"/>
            <a:ext cx="3995928" cy="16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03521-A193-8123-1D5B-9DD603A3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A" sz="5000"/>
              <a:t>Photoelectric Effect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2979A-108F-A6E0-EC7A-EA5C35458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CA" sz="2200" dirty="0"/>
              <a:t>In 1905, Albert Einstein noted that when a material is exposed to photons of light it absorbs the light and gives off electrons</a:t>
            </a:r>
          </a:p>
          <a:p>
            <a:endParaRPr lang="en-CA" sz="2200" dirty="0"/>
          </a:p>
          <a:p>
            <a:r>
              <a:rPr lang="en-CA" sz="2200" dirty="0"/>
              <a:t>This was called the photoelectric effect. (Einstein won the 1921 Nobel Prize for this discovery) </a:t>
            </a:r>
          </a:p>
          <a:p>
            <a:endParaRPr lang="en-CA" sz="2200" dirty="0"/>
          </a:p>
          <a:p>
            <a:endParaRPr lang="en-CA" sz="2200" dirty="0"/>
          </a:p>
        </p:txBody>
      </p:sp>
      <p:pic>
        <p:nvPicPr>
          <p:cNvPr id="4098" name="Picture 2" descr="Photoelectric effect - Labster Theory">
            <a:extLst>
              <a:ext uri="{FF2B5EF4-FFF2-40B4-BE49-F238E27FC236}">
                <a16:creationId xmlns:a16="http://schemas.microsoft.com/office/drawing/2014/main" id="{D8F52F39-5767-2671-7702-8464583C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511537"/>
            <a:ext cx="5458968" cy="38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Photoelectric effect - Labster Theory">
            <a:extLst>
              <a:ext uri="{FF2B5EF4-FFF2-40B4-BE49-F238E27FC236}">
                <a16:creationId xmlns:a16="http://schemas.microsoft.com/office/drawing/2014/main" id="{62536F55-7C9F-C125-D4F8-35F82AA7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511537"/>
            <a:ext cx="5458968" cy="38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6E258-F953-3B2E-4395-73D6A744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CA" sz="3400"/>
              <a:t>Photoelectric Effect and Photovoltaic Effect</a:t>
            </a:r>
          </a:p>
        </p:txBody>
      </p:sp>
      <p:sp>
        <p:nvSpPr>
          <p:cNvPr id="820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BAB4-255D-C7D8-4F72-18A895AB1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397693" cy="3410712"/>
          </a:xfrm>
        </p:spPr>
        <p:txBody>
          <a:bodyPr anchor="t">
            <a:noAutofit/>
          </a:bodyPr>
          <a:lstStyle/>
          <a:p>
            <a:r>
              <a:rPr lang="en-CA" sz="2400" dirty="0"/>
              <a:t>In the </a:t>
            </a:r>
            <a:r>
              <a:rPr lang="en-CA" sz="2400" u="sng" dirty="0"/>
              <a:t>photoelectric effect</a:t>
            </a:r>
            <a:r>
              <a:rPr lang="en-CA" sz="2400" dirty="0"/>
              <a:t>, electrons are ejected from the material and no work can be done. </a:t>
            </a:r>
          </a:p>
          <a:p>
            <a:r>
              <a:rPr lang="en-CA" sz="2400" dirty="0"/>
              <a:t>If the excited electron is not ejected from the material but rather flows through the material then it is called the </a:t>
            </a:r>
            <a:r>
              <a:rPr lang="en-CA" sz="2400" u="sng" dirty="0"/>
              <a:t>photovoltaic effect</a:t>
            </a:r>
            <a:r>
              <a:rPr lang="en-CA" sz="2400" dirty="0"/>
              <a:t>.</a:t>
            </a:r>
          </a:p>
          <a:p>
            <a:pPr lvl="1"/>
            <a:r>
              <a:rPr lang="en-CA" sz="1800" dirty="0"/>
              <a:t>If that flow is harnessed to do work then we can create electricity</a:t>
            </a:r>
          </a:p>
          <a:p>
            <a:endParaRPr lang="en-CA" sz="2400" dirty="0"/>
          </a:p>
          <a:p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31D6C-FB8B-0C2A-D7E9-E2D902BC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0"/>
            <a:ext cx="6529387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19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7B959-1A58-965F-A796-320B901D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A" sz="4600"/>
              <a:t>How do Solar Cells Work Exactly? </a:t>
            </a:r>
          </a:p>
        </p:txBody>
      </p:sp>
      <p:sp>
        <p:nvSpPr>
          <p:cNvPr id="616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1571A-25AA-E1E4-B61E-38A170AE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CA" sz="2200" b="0" i="0" dirty="0">
                <a:effectLst/>
                <a:latin typeface="Open Sans" panose="020B0606030504020204" pitchFamily="34" charset="0"/>
              </a:rPr>
              <a:t>When the silicon atoms absorb light, electricity generation begins. </a:t>
            </a:r>
          </a:p>
          <a:p>
            <a:pPr lvl="1"/>
            <a:r>
              <a:rPr lang="en-CA" sz="1800" dirty="0">
                <a:latin typeface="Open Sans" panose="020B0606030504020204" pitchFamily="34" charset="0"/>
              </a:rPr>
              <a:t>Photon </a:t>
            </a:r>
            <a:r>
              <a:rPr lang="en-CA" sz="1800" b="0" i="0" dirty="0">
                <a:effectLst/>
                <a:latin typeface="Open Sans" panose="020B0606030504020204" pitchFamily="34" charset="0"/>
              </a:rPr>
              <a:t>energy knocks some electrons out of the atoms (photoelectric effect). </a:t>
            </a:r>
          </a:p>
          <a:p>
            <a:pPr marL="0" indent="0">
              <a:buNone/>
            </a:pPr>
            <a:endParaRPr lang="en-CA" sz="2200" b="0" i="0" dirty="0">
              <a:effectLst/>
              <a:latin typeface="Open Sans" panose="020B0606030504020204" pitchFamily="34" charset="0"/>
            </a:endParaRPr>
          </a:p>
          <a:p>
            <a:r>
              <a:rPr lang="en-CA" sz="2200" b="0" i="0" dirty="0">
                <a:effectLst/>
                <a:latin typeface="Open Sans" panose="020B0606030504020204" pitchFamily="34" charset="0"/>
              </a:rPr>
              <a:t>This causes them to migrate from the negative n-type layer to the positive p-type layer. </a:t>
            </a:r>
            <a:endParaRPr lang="en-CA" sz="2200" dirty="0"/>
          </a:p>
          <a:p>
            <a:endParaRPr lang="en-CA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5DB8E-92F7-69B6-19BB-6F30D5401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2009668"/>
            <a:ext cx="6049314" cy="31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6094C-3CA7-D209-9AC8-495DD623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CA" sz="3800" dirty="0"/>
              <a:t>How do Solar Cells Work Exactly?</a:t>
            </a:r>
          </a:p>
        </p:txBody>
      </p:sp>
      <p:sp>
        <p:nvSpPr>
          <p:cNvPr id="513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EFF72-3BEE-5035-1700-98C0F7A7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919293" cy="4050792"/>
          </a:xfrm>
        </p:spPr>
        <p:txBody>
          <a:bodyPr anchor="t">
            <a:normAutofit/>
          </a:bodyPr>
          <a:lstStyle/>
          <a:p>
            <a:pPr fontAlgn="base"/>
            <a:r>
              <a:rPr lang="en-CA" sz="1800" dirty="0">
                <a:latin typeface="inherit"/>
              </a:rPr>
              <a:t>This migration (movement) of electrons through the P-N Junction makes an electric field. </a:t>
            </a:r>
          </a:p>
          <a:p>
            <a:pPr fontAlgn="base"/>
            <a:r>
              <a:rPr lang="en-CA" sz="1900" dirty="0">
                <a:latin typeface="inherit"/>
              </a:rPr>
              <a:t>A solar cell usually has metal contacts on its tops and bottoms. Electric current flows out of these metal plates and into an external circuit. </a:t>
            </a:r>
          </a:p>
          <a:p>
            <a:pPr fontAlgn="base"/>
            <a:r>
              <a:rPr lang="en-CA" sz="2000" b="0" i="0" dirty="0">
                <a:effectLst/>
                <a:latin typeface="inherit"/>
              </a:rPr>
              <a:t>The electricity, in direct current form, can then leave the solar cell through the metal contacts and be utilized by devices that can operate on direct current.</a:t>
            </a:r>
          </a:p>
          <a:p>
            <a:endParaRPr lang="en-CA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65CD1C-30A0-5A79-A7BB-2CBAFFE9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01033"/>
            <a:ext cx="6903720" cy="40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48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50F2A-7BAA-5102-E602-5ECC9FFD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564211"/>
            <a:ext cx="4669969" cy="1165002"/>
          </a:xfrm>
        </p:spPr>
        <p:txBody>
          <a:bodyPr anchor="b">
            <a:normAutofit/>
          </a:bodyPr>
          <a:lstStyle/>
          <a:p>
            <a:r>
              <a:rPr lang="en-CA" sz="3600"/>
              <a:t>Photovoltaic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D2C4-3D3C-299A-7B54-E88DBF27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55" y="2055327"/>
            <a:ext cx="5157216" cy="3776975"/>
          </a:xfrm>
        </p:spPr>
        <p:txBody>
          <a:bodyPr>
            <a:noAutofit/>
          </a:bodyPr>
          <a:lstStyle/>
          <a:p>
            <a:r>
              <a:rPr lang="en-CA" sz="2200" b="0" i="0" dirty="0">
                <a:effectLst/>
                <a:latin typeface="Arial" panose="020B0604020202020204" pitchFamily="34" charset="0"/>
              </a:rPr>
              <a:t>A </a:t>
            </a:r>
            <a:r>
              <a:rPr lang="en-CA" sz="2200" b="1" i="0" dirty="0">
                <a:effectLst/>
                <a:latin typeface="Arial" panose="020B0604020202020204" pitchFamily="34" charset="0"/>
              </a:rPr>
              <a:t>photovoltaic</a:t>
            </a:r>
            <a:r>
              <a:rPr lang="en-CA" sz="2200" b="0" i="0" dirty="0">
                <a:effectLst/>
                <a:latin typeface="Arial" panose="020B0604020202020204" pitchFamily="34" charset="0"/>
              </a:rPr>
              <a:t> (</a:t>
            </a:r>
            <a:r>
              <a:rPr lang="en-CA" sz="2200" b="1" i="0" dirty="0">
                <a:effectLst/>
                <a:latin typeface="Arial" panose="020B0604020202020204" pitchFamily="34" charset="0"/>
              </a:rPr>
              <a:t>PV</a:t>
            </a:r>
            <a:r>
              <a:rPr lang="en-CA" sz="2200" b="0" i="0" dirty="0">
                <a:effectLst/>
                <a:latin typeface="Arial" panose="020B0604020202020204" pitchFamily="34" charset="0"/>
              </a:rPr>
              <a:t>) </a:t>
            </a:r>
            <a:r>
              <a:rPr lang="en-CA" sz="2200" b="1" i="0" dirty="0">
                <a:effectLst/>
                <a:latin typeface="Arial" panose="020B0604020202020204" pitchFamily="34" charset="0"/>
              </a:rPr>
              <a:t>cell</a:t>
            </a:r>
            <a:r>
              <a:rPr lang="en-CA" sz="2200" b="0" i="0" dirty="0">
                <a:effectLst/>
                <a:latin typeface="Arial" panose="020B0604020202020204" pitchFamily="34" charset="0"/>
              </a:rPr>
              <a:t> is an energy harvesting technology that converts solar energy into electricity </a:t>
            </a:r>
          </a:p>
          <a:p>
            <a:r>
              <a:rPr lang="en-CA" sz="2200" dirty="0">
                <a:latin typeface="Arial" panose="020B0604020202020204" pitchFamily="34" charset="0"/>
              </a:rPr>
              <a:t>This is accomplished through a process called the </a:t>
            </a:r>
            <a:r>
              <a:rPr lang="en-CA" sz="2200" u="sng" dirty="0">
                <a:latin typeface="Arial" panose="020B0604020202020204" pitchFamily="34" charset="0"/>
              </a:rPr>
              <a:t>photovoltaic effect</a:t>
            </a:r>
            <a:r>
              <a:rPr lang="en-CA" sz="2200" dirty="0">
                <a:latin typeface="Arial" panose="020B0604020202020204" pitchFamily="34" charset="0"/>
              </a:rPr>
              <a:t>. </a:t>
            </a:r>
          </a:p>
          <a:p>
            <a:r>
              <a:rPr lang="en-CA" sz="2200" b="0" i="0" dirty="0">
                <a:effectLst/>
                <a:latin typeface="Arial" panose="020B0604020202020204" pitchFamily="34" charset="0"/>
              </a:rPr>
              <a:t>There are several different types of PV cells which all use </a:t>
            </a:r>
            <a:r>
              <a:rPr lang="en-CA" sz="2200" b="0" i="0" u="sng" dirty="0">
                <a:effectLst/>
                <a:latin typeface="Arial" panose="020B0604020202020204" pitchFamily="34" charset="0"/>
              </a:rPr>
              <a:t>semiconductors</a:t>
            </a:r>
            <a:r>
              <a:rPr lang="en-CA" sz="2200" b="0" i="0" dirty="0">
                <a:effectLst/>
                <a:latin typeface="Arial" panose="020B0604020202020204" pitchFamily="34" charset="0"/>
              </a:rPr>
              <a:t> to interact with incoming photons from the Sun in order to generate an electric current.</a:t>
            </a:r>
            <a:endParaRPr lang="en-CA" sz="2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BACF038-3523-2DA9-E6CD-4C0D185B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783" b="1"/>
          <a:stretch/>
        </p:blipFill>
        <p:spPr bwMode="auto">
          <a:xfrm>
            <a:off x="6190488" y="566928"/>
            <a:ext cx="5157216" cy="52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Rectangle 1050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99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E20CE-C7F4-6EBD-CDA1-408741496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CA" sz="5400" dirty="0"/>
              <a:t>AC/DC? </a:t>
            </a:r>
          </a:p>
        </p:txBody>
      </p:sp>
      <p:sp>
        <p:nvSpPr>
          <p:cNvPr id="717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770B-C8A5-0C83-C7AA-B032B23D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fontAlgn="base"/>
            <a:r>
              <a:rPr lang="en-CA" sz="2400" b="0" i="0" dirty="0">
                <a:effectLst/>
                <a:latin typeface="inherit"/>
              </a:rPr>
              <a:t>In order to power your home’s devices, the </a:t>
            </a:r>
            <a:r>
              <a:rPr lang="en-CA" sz="2400" dirty="0">
                <a:latin typeface="inherit"/>
              </a:rPr>
              <a:t>DC</a:t>
            </a:r>
            <a:r>
              <a:rPr lang="en-CA" sz="2400" b="0" i="0" dirty="0">
                <a:effectLst/>
                <a:latin typeface="inherit"/>
              </a:rPr>
              <a:t> (Direct Current) electricity is then converted to AC (Alternating Current) electricity using a device called an inverter. </a:t>
            </a:r>
          </a:p>
          <a:p>
            <a:pPr fontAlgn="base"/>
            <a:r>
              <a:rPr lang="en-CA" sz="2400" b="0" i="0" dirty="0">
                <a:effectLst/>
                <a:latin typeface="inherit"/>
              </a:rPr>
              <a:t>The AC electricity can then be used to power your home’s electrical devices</a:t>
            </a:r>
          </a:p>
        </p:txBody>
      </p:sp>
      <p:pic>
        <p:nvPicPr>
          <p:cNvPr id="7170" name="Picture 2" descr="Price-on-off-grid-Hybrid-Solar-system-diagram-experts">
            <a:extLst>
              <a:ext uri="{FF2B5EF4-FFF2-40B4-BE49-F238E27FC236}">
                <a16:creationId xmlns:a16="http://schemas.microsoft.com/office/drawing/2014/main" id="{EBE49D18-4F4B-2977-0454-A91A37D1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7" y="1832252"/>
            <a:ext cx="6064739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743F-CF98-4E25-B618-9CD52391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4208220"/>
            <a:ext cx="3946393" cy="185065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en-US" sz="3600" dirty="0"/>
              <a:t>The Need for Battery Storage of Generated Solar Power </a:t>
            </a:r>
          </a:p>
        </p:txBody>
      </p:sp>
      <p:pic>
        <p:nvPicPr>
          <p:cNvPr id="11266" name="Picture 2" descr="How Is Solar Energy Used In Your Home?">
            <a:extLst>
              <a:ext uri="{FF2B5EF4-FFF2-40B4-BE49-F238E27FC236}">
                <a16:creationId xmlns:a16="http://schemas.microsoft.com/office/drawing/2014/main" id="{B94F3AD6-4910-4089-BF81-D6818ACF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4060" y="0"/>
            <a:ext cx="8183879" cy="43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Content Placeholder 11276">
            <a:extLst>
              <a:ext uri="{FF2B5EF4-FFF2-40B4-BE49-F238E27FC236}">
                <a16:creationId xmlns:a16="http://schemas.microsoft.com/office/drawing/2014/main" id="{B1C45BDE-29BB-8CAC-D667-C491359A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540" y="4589220"/>
            <a:ext cx="6430560" cy="185065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dirty="0"/>
              <a:t>Solar Output is the highest between 11 AM and 3 PM. </a:t>
            </a:r>
          </a:p>
          <a:p>
            <a:r>
              <a:rPr lang="en-US" dirty="0"/>
              <a:t>Energy Demand is the highest between 8 AM and 10 AM and then again between 6PM and 9PM.</a:t>
            </a:r>
          </a:p>
          <a:p>
            <a:pPr lvl="1"/>
            <a:r>
              <a:rPr lang="en-US" dirty="0"/>
              <a:t>This does not align! </a:t>
            </a:r>
          </a:p>
        </p:txBody>
      </p:sp>
    </p:spTree>
    <p:extLst>
      <p:ext uri="{BB962C8B-B14F-4D97-AF65-F5344CB8AC3E}">
        <p14:creationId xmlns:p14="http://schemas.microsoft.com/office/powerpoint/2010/main" val="12778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FAF7A-2D0E-093C-2EE5-C549276F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CA" sz="3700" dirty="0"/>
              <a:t>The Need for Battery Storage of Generated Solar Power</a:t>
            </a:r>
          </a:p>
        </p:txBody>
      </p:sp>
      <p:sp>
        <p:nvSpPr>
          <p:cNvPr id="9229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4" name="Content Placeholder 9223">
            <a:extLst>
              <a:ext uri="{FF2B5EF4-FFF2-40B4-BE49-F238E27FC236}">
                <a16:creationId xmlns:a16="http://schemas.microsoft.com/office/drawing/2014/main" id="{E68E1459-5C1E-AB69-DB20-0F1E6FD9E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Fields of Solar Panels need substantial battery storage. </a:t>
            </a:r>
          </a:p>
        </p:txBody>
      </p:sp>
      <p:pic>
        <p:nvPicPr>
          <p:cNvPr id="9220" name="Picture 4" descr="Solar panels cover fields in a demonstration zone in eastern China’s Anhui province. Photo: VCG">
            <a:extLst>
              <a:ext uri="{FF2B5EF4-FFF2-40B4-BE49-F238E27FC236}">
                <a16:creationId xmlns:a16="http://schemas.microsoft.com/office/drawing/2014/main" id="{95573E1B-D29D-E98E-49B1-5C93E006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3950"/>
            <a:ext cx="5468112" cy="36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n illustration of a grid-scale energy storage system GE Power unveiled in 2018. Credit: GE Power">
            <a:extLst>
              <a:ext uri="{FF2B5EF4-FFF2-40B4-BE49-F238E27FC236}">
                <a16:creationId xmlns:a16="http://schemas.microsoft.com/office/drawing/2014/main" id="{895163AF-D427-A51F-32A3-5BC9326C6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583950"/>
            <a:ext cx="5468112" cy="36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54E27-7EE0-2050-93EE-DA12C2ED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CA" sz="3000"/>
              <a:t>SmartFlower Widens the Power Production Window with its DualAxis Tracking Technology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99CCDE-066C-C93B-43FD-AD2F61E27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Stationary Solar Panels </a:t>
            </a:r>
          </a:p>
          <a:p>
            <a:pPr lvl="1"/>
            <a:r>
              <a:rPr lang="en-US" dirty="0"/>
              <a:t>Point in only one direction</a:t>
            </a:r>
          </a:p>
          <a:p>
            <a:pPr lvl="1"/>
            <a:r>
              <a:rPr lang="en-US" dirty="0"/>
              <a:t>Are installed at a specific tilt angle</a:t>
            </a:r>
          </a:p>
        </p:txBody>
      </p:sp>
      <p:pic>
        <p:nvPicPr>
          <p:cNvPr id="6" name="Content Placeholder 5" descr="A diagram of solar panels&#10;&#10;Description automatically generated with medium confidence">
            <a:extLst>
              <a:ext uri="{FF2B5EF4-FFF2-40B4-BE49-F238E27FC236}">
                <a16:creationId xmlns:a16="http://schemas.microsoft.com/office/drawing/2014/main" id="{79DFA1F4-85D8-3331-3016-B5E32524A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0014"/>
            <a:ext cx="5541263" cy="315783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648DFD-4394-8931-220F-EFAA49CD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4414" y="2830014"/>
            <a:ext cx="6577586" cy="31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9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54E27-7EE0-2050-93EE-DA12C2ED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CA" sz="4600"/>
              <a:t>SmartFlower Widens the Power Production Window with its DualAxis Tracking Technology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10D07C-7D70-CA0B-734F-A42236F1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226" y="630936"/>
            <a:ext cx="7736734" cy="36362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99CCDE-066C-C93B-43FD-AD2F61E27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n-US" sz="3200" dirty="0"/>
              <a:t>Dual Axis Tracker </a:t>
            </a:r>
          </a:p>
          <a:p>
            <a:pPr lvl="1"/>
            <a:r>
              <a:rPr lang="en-US" sz="2800" dirty="0" err="1"/>
              <a:t>SmartFlower</a:t>
            </a:r>
            <a:r>
              <a:rPr lang="en-US" sz="2800" dirty="0"/>
              <a:t> tilts and rotates to follow the sun</a:t>
            </a:r>
          </a:p>
        </p:txBody>
      </p:sp>
    </p:spTree>
    <p:extLst>
      <p:ext uri="{BB962C8B-B14F-4D97-AF65-F5344CB8AC3E}">
        <p14:creationId xmlns:p14="http://schemas.microsoft.com/office/powerpoint/2010/main" val="81719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A326B72-CA7F-4D00-A03F-0BA14119F8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6C11CB-5543-ED9C-1E3E-09C1F5B6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080" y="2376120"/>
            <a:ext cx="6811204" cy="39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80C7E-D084-4B9A-9587-8218F1AC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Sunny Day Data Output from BJM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SolarFlower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Compared with Stationary Solar Cell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5182-1FA8-4222-9617-A3CE3DDCC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40" y="1852547"/>
            <a:ext cx="11612259" cy="55790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26</a:t>
            </a:r>
            <a:r>
              <a:rPr lang="en-US" sz="24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2022 (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SmartFlower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@ BJM)      			 Stationary Solar Panel Output (external source)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083A3-9C8A-45A5-B95C-38338B8B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6" r="-2" b="-2"/>
          <a:stretch/>
        </p:blipFill>
        <p:spPr>
          <a:xfrm>
            <a:off x="198741" y="2410448"/>
            <a:ext cx="5897257" cy="3890357"/>
          </a:xfrm>
          <a:prstGeom prst="rect">
            <a:avLst/>
          </a:prstGeom>
        </p:spPr>
      </p:pic>
      <p:pic>
        <p:nvPicPr>
          <p:cNvPr id="10242" name="Picture 2" descr="14. Modelled solar power production curve (National Renewable Energy Laboratory, 2015). ">
            <a:extLst>
              <a:ext uri="{FF2B5EF4-FFF2-40B4-BE49-F238E27FC236}">
                <a16:creationId xmlns:a16="http://schemas.microsoft.com/office/drawing/2014/main" id="{F6909589-85BE-2C80-2291-C9C20617D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837" b="-3"/>
          <a:stretch/>
        </p:blipFill>
        <p:spPr bwMode="auto">
          <a:xfrm>
            <a:off x="6096000" y="2410448"/>
            <a:ext cx="5897257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58A0C-C927-3DD8-5011-50B4632B2A7D}"/>
              </a:ext>
            </a:extLst>
          </p:cNvPr>
          <p:cNvSpPr txBox="1"/>
          <p:nvPr/>
        </p:nvSpPr>
        <p:spPr>
          <a:xfrm>
            <a:off x="2066080" y="6300805"/>
            <a:ext cx="716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The area under the curve will be equal to the amount of power produced.</a:t>
            </a:r>
          </a:p>
        </p:txBody>
      </p:sp>
    </p:spTree>
    <p:extLst>
      <p:ext uri="{BB962C8B-B14F-4D97-AF65-F5344CB8AC3E}">
        <p14:creationId xmlns:p14="http://schemas.microsoft.com/office/powerpoint/2010/main" val="24024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ictron Energy powered Smartflower - Victron Energy">
            <a:extLst>
              <a:ext uri="{FF2B5EF4-FFF2-40B4-BE49-F238E27FC236}">
                <a16:creationId xmlns:a16="http://schemas.microsoft.com/office/drawing/2014/main" id="{A9816D63-6B4D-4F99-AA69-2B2E5809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/>
          <a:stretch/>
        </p:blipFill>
        <p:spPr bwMode="auto">
          <a:xfrm>
            <a:off x="-8622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36D94-3CAE-4B2A-A215-8840C7E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CA" sz="3200" dirty="0" err="1"/>
              <a:t>SmartFlower</a:t>
            </a:r>
            <a:r>
              <a:rPr lang="en-CA" sz="3200" dirty="0"/>
              <a:t> – </a:t>
            </a:r>
            <a:br>
              <a:rPr lang="en-CA" sz="3200" dirty="0"/>
            </a:br>
            <a:r>
              <a:rPr lang="en-CA" sz="3200" dirty="0"/>
              <a:t>The All-in-One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3AA6-4EEC-4EBF-9904-6B20AB6A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2" y="1732449"/>
            <a:ext cx="4925747" cy="4622631"/>
          </a:xfrm>
        </p:spPr>
        <p:txBody>
          <a:bodyPr anchor="t">
            <a:normAutofit/>
          </a:bodyPr>
          <a:lstStyle/>
          <a:p>
            <a:r>
              <a:rPr lang="en-CA" sz="2400" dirty="0"/>
              <a:t>To combat the problem of energy usage not aligning with solar energy production the SmartFlower is equipped with its own integrated battery storage system</a:t>
            </a:r>
          </a:p>
          <a:p>
            <a:pPr lvl="1"/>
            <a:r>
              <a:rPr lang="en-CA" sz="2000" dirty="0"/>
              <a:t>The energy stored in the batteries can be used at peak usage time if solar production is lower than demand.</a:t>
            </a:r>
          </a:p>
          <a:p>
            <a:r>
              <a:rPr lang="en-CA" sz="2400" dirty="0"/>
              <a:t>It also has its own battery charger and control box. </a:t>
            </a:r>
          </a:p>
          <a:p>
            <a:r>
              <a:rPr lang="en-CA" sz="2400" dirty="0"/>
              <a:t>These components would usually be installed inside of the building it would be trying to power.  </a:t>
            </a:r>
          </a:p>
        </p:txBody>
      </p:sp>
    </p:spTree>
    <p:extLst>
      <p:ext uri="{BB962C8B-B14F-4D97-AF65-F5344CB8AC3E}">
        <p14:creationId xmlns:p14="http://schemas.microsoft.com/office/powerpoint/2010/main" val="27626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ictron Energy powered Smartflower - Victron Energy">
            <a:extLst>
              <a:ext uri="{FF2B5EF4-FFF2-40B4-BE49-F238E27FC236}">
                <a16:creationId xmlns:a16="http://schemas.microsoft.com/office/drawing/2014/main" id="{A9816D63-6B4D-4F99-AA69-2B2E5809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2"/>
          <a:stretch/>
        </p:blipFill>
        <p:spPr bwMode="auto">
          <a:xfrm>
            <a:off x="-8622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36D94-3CAE-4B2A-A215-8840C7E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CA" sz="3200" dirty="0" err="1"/>
              <a:t>SmartFlower</a:t>
            </a:r>
            <a:r>
              <a:rPr lang="en-CA" sz="3200" dirty="0"/>
              <a:t> – </a:t>
            </a:r>
            <a:br>
              <a:rPr lang="en-CA" sz="3200" dirty="0"/>
            </a:br>
            <a:r>
              <a:rPr lang="en-CA" sz="3200" dirty="0"/>
              <a:t>The All-in-One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D3AA6-4EEC-4EBF-9904-6B20AB6AC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2" y="1732449"/>
            <a:ext cx="4925747" cy="4622631"/>
          </a:xfrm>
        </p:spPr>
        <p:txBody>
          <a:bodyPr anchor="t">
            <a:normAutofit/>
          </a:bodyPr>
          <a:lstStyle/>
          <a:p>
            <a:r>
              <a:rPr lang="en-CA" sz="2400" dirty="0"/>
              <a:t>Solar panels also create DC (direct current) that must be changed to AC (alternating current) by an inverter</a:t>
            </a:r>
          </a:p>
          <a:p>
            <a:r>
              <a:rPr lang="en-CA" sz="2400" dirty="0"/>
              <a:t>The SmartFlower is equipped with an AC/DC inverter within the structure itself</a:t>
            </a:r>
          </a:p>
          <a:p>
            <a:r>
              <a:rPr lang="en-CA" sz="2400" dirty="0"/>
              <a:t>This component would usually be installed inside of the building it would be trying to power.</a:t>
            </a:r>
          </a:p>
          <a:p>
            <a:pPr lvl="1"/>
            <a:r>
              <a:rPr lang="en-CA" sz="2000" dirty="0"/>
              <a:t>Often requiring engineers to create plans for wiring around existing infrastructure and electricians to install 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6645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4FFC0-C2BF-951F-0BD9-017C5B48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CA" sz="3200" dirty="0"/>
              <a:t>Semiconductors 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14C4C8-0039-BD21-B96C-D8BFF740C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r="3" b="3"/>
          <a:stretch/>
        </p:blipFill>
        <p:spPr bwMode="auto">
          <a:xfrm>
            <a:off x="532016" y="159905"/>
            <a:ext cx="5442980" cy="36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6E34FF-6E4E-4919-28A7-60DC930D5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7034" b="11"/>
          <a:stretch/>
        </p:blipFill>
        <p:spPr bwMode="auto">
          <a:xfrm>
            <a:off x="6096000" y="-2"/>
            <a:ext cx="5644243" cy="42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7A993-897B-50D9-DCF6-11B725D13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en-CA" sz="1800" b="0" i="0" dirty="0">
                <a:effectLst/>
                <a:latin typeface="Helvetica Neue"/>
              </a:rPr>
              <a:t>Most metals are substances that conduct electricity </a:t>
            </a:r>
            <a:r>
              <a:rPr lang="en-CA" sz="1800" dirty="0">
                <a:latin typeface="Helvetica Neue"/>
              </a:rPr>
              <a:t>and are</a:t>
            </a:r>
            <a:r>
              <a:rPr lang="en-CA" sz="1800" b="0" i="0" dirty="0">
                <a:effectLst/>
                <a:latin typeface="Helvetica Neue"/>
              </a:rPr>
              <a:t> called </a:t>
            </a:r>
            <a:r>
              <a:rPr lang="en-CA" sz="1800" b="0" i="0" u="sng" dirty="0">
                <a:effectLst/>
                <a:latin typeface="Helvetica Neue"/>
              </a:rPr>
              <a:t>conductors</a:t>
            </a:r>
          </a:p>
          <a:p>
            <a:r>
              <a:rPr lang="en-CA" sz="1800" dirty="0">
                <a:latin typeface="Helvetica Neue"/>
              </a:rPr>
              <a:t>Most non-metals are substances that do</a:t>
            </a:r>
            <a:r>
              <a:rPr lang="en-CA" sz="1800" b="0" i="0" dirty="0">
                <a:effectLst/>
                <a:latin typeface="Helvetica Neue"/>
              </a:rPr>
              <a:t> not conduct electricity and are called </a:t>
            </a:r>
            <a:r>
              <a:rPr lang="en-CA" sz="1800" u="sng" dirty="0">
                <a:latin typeface="Helvetica Neue"/>
              </a:rPr>
              <a:t>insulators</a:t>
            </a:r>
            <a:endParaRPr lang="en-CA" sz="1800" b="0" i="0" u="sng" dirty="0">
              <a:effectLst/>
              <a:latin typeface="Helvetica Neue"/>
            </a:endParaRPr>
          </a:p>
          <a:p>
            <a:r>
              <a:rPr lang="en-CA" sz="1800" dirty="0">
                <a:latin typeface="Helvetica Neue"/>
              </a:rPr>
              <a:t>Metalloids are</a:t>
            </a:r>
            <a:r>
              <a:rPr lang="en-CA" sz="1800" b="0" i="0" dirty="0">
                <a:effectLst/>
                <a:latin typeface="Helvetica Neue"/>
              </a:rPr>
              <a:t> substances with properties somewhere between them and most metalloids are </a:t>
            </a:r>
            <a:r>
              <a:rPr lang="en-CA" sz="1800" b="0" i="0" u="sng" dirty="0">
                <a:effectLst/>
                <a:latin typeface="Helvetica Neue"/>
              </a:rPr>
              <a:t>semiconductors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1EB6D-4543-C89B-2360-200B9F90B701}"/>
              </a:ext>
            </a:extLst>
          </p:cNvPr>
          <p:cNvSpPr txBox="1"/>
          <p:nvPr/>
        </p:nvSpPr>
        <p:spPr>
          <a:xfrm>
            <a:off x="2062843" y="3851824"/>
            <a:ext cx="10025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Helvetica Neue"/>
              </a:rPr>
              <a:t>Elements that make up semiconductors are found near the ‘staircase’ that separates metals and non-metals</a:t>
            </a:r>
          </a:p>
        </p:txBody>
      </p:sp>
    </p:spTree>
    <p:extLst>
      <p:ext uri="{BB962C8B-B14F-4D97-AF65-F5344CB8AC3E}">
        <p14:creationId xmlns:p14="http://schemas.microsoft.com/office/powerpoint/2010/main" val="5123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CE41A-8B4D-0989-B90C-C05E153C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25369"/>
            <a:ext cx="4656257" cy="1956841"/>
          </a:xfrm>
        </p:spPr>
        <p:txBody>
          <a:bodyPr anchor="b">
            <a:normAutofit/>
          </a:bodyPr>
          <a:lstStyle/>
          <a:p>
            <a:r>
              <a:rPr lang="en-CA" sz="5400" dirty="0"/>
              <a:t>Semiconductors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7D406-D751-5562-8E85-7833AB2AE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CA" sz="1900" dirty="0">
                <a:latin typeface="Helvetica Neue"/>
              </a:rPr>
              <a:t>Integrated circuits (computer chips and processors), </a:t>
            </a:r>
            <a:r>
              <a:rPr lang="en-CA" sz="1900" b="0" i="0" dirty="0">
                <a:effectLst/>
                <a:latin typeface="Helvetica Neue"/>
              </a:rPr>
              <a:t>diodes, and </a:t>
            </a:r>
            <a:r>
              <a:rPr lang="en-CA" sz="1900" dirty="0">
                <a:latin typeface="Helvetica Neue"/>
              </a:rPr>
              <a:t>transistors</a:t>
            </a:r>
            <a:r>
              <a:rPr lang="en-CA" sz="1900" b="0" i="0" dirty="0">
                <a:effectLst/>
                <a:latin typeface="Helvetica Neue"/>
              </a:rPr>
              <a:t> are made of </a:t>
            </a:r>
            <a:r>
              <a:rPr lang="en-CA" sz="1900" dirty="0">
                <a:latin typeface="Helvetica Neue"/>
              </a:rPr>
              <a:t>semiconductors</a:t>
            </a:r>
            <a:r>
              <a:rPr lang="en-CA" sz="1900" b="0" i="0" dirty="0">
                <a:effectLst/>
                <a:latin typeface="Helvetica Neue"/>
              </a:rPr>
              <a:t>. </a:t>
            </a:r>
          </a:p>
          <a:p>
            <a:r>
              <a:rPr lang="en-CA" sz="1900" b="0" i="0" dirty="0">
                <a:effectLst/>
                <a:latin typeface="Helvetica Neue"/>
              </a:rPr>
              <a:t>The semiconductors within them are often made of silicon or germanium. </a:t>
            </a:r>
          </a:p>
        </p:txBody>
      </p:sp>
      <p:pic>
        <p:nvPicPr>
          <p:cNvPr id="2050" name="Picture 2" descr="Everything You Ever Wanted To Know About Semiconductors">
            <a:extLst>
              <a:ext uri="{FF2B5EF4-FFF2-40B4-BE49-F238E27FC236}">
                <a16:creationId xmlns:a16="http://schemas.microsoft.com/office/drawing/2014/main" id="{1FC8E609-3E50-4DF2-4A34-D71C4104C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r="2303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C8EC1-E51F-4C2D-8F4F-A87054BC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Most Solar Panels are Made of Silicon</a:t>
            </a: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How are solar panels made? - CleanNRG">
            <a:extLst>
              <a:ext uri="{FF2B5EF4-FFF2-40B4-BE49-F238E27FC236}">
                <a16:creationId xmlns:a16="http://schemas.microsoft.com/office/drawing/2014/main" id="{D79A594B-6F98-49B8-99CD-8AF5C7C85E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8517" y="631370"/>
            <a:ext cx="8250313" cy="56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7A9C9-B518-5FDC-AEB7-8CCD1C0B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Parts of a Solar Panel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5BC756-7CB3-B9CA-9667-4CBEAFD7C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6564"/>
          <a:stretch/>
        </p:blipFill>
        <p:spPr bwMode="auto">
          <a:xfrm>
            <a:off x="4654296" y="648643"/>
            <a:ext cx="6894576" cy="38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C0654B-6FA1-F09B-3FB7-77F744EADC97}"/>
              </a:ext>
            </a:extLst>
          </p:cNvPr>
          <p:cNvSpPr txBox="1"/>
          <p:nvPr/>
        </p:nvSpPr>
        <p:spPr>
          <a:xfrm>
            <a:off x="4654296" y="4798577"/>
            <a:ext cx="6894576" cy="2222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Encapsulant is used to prevent the panels exposure to oxygen, moisture, UV rays, and to control temperature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All things that could reduce the lifetime of the solar cells by increasing the rate of corrosion of the components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Note: The parts of a solar panel are 90% recyclable by mass</a:t>
            </a:r>
          </a:p>
        </p:txBody>
      </p:sp>
    </p:spTree>
    <p:extLst>
      <p:ext uri="{BB962C8B-B14F-4D97-AF65-F5344CB8AC3E}">
        <p14:creationId xmlns:p14="http://schemas.microsoft.com/office/powerpoint/2010/main" val="5421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1322-B1A3-4AE5-85FF-34AACD3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05" y="845387"/>
            <a:ext cx="3470310" cy="1066689"/>
          </a:xfrm>
        </p:spPr>
        <p:txBody>
          <a:bodyPr anchor="b">
            <a:normAutofit/>
          </a:bodyPr>
          <a:lstStyle/>
          <a:p>
            <a:pPr algn="l"/>
            <a:r>
              <a:rPr lang="en-CA" sz="2400" dirty="0"/>
              <a:t>Silicon has HUGE availability!!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3D0B-7A3C-4403-9D4B-AE9ECF5E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05" y="2147862"/>
            <a:ext cx="3405573" cy="4279571"/>
          </a:xfrm>
        </p:spPr>
        <p:txBody>
          <a:bodyPr anchor="t">
            <a:normAutofit/>
          </a:bodyPr>
          <a:lstStyle/>
          <a:p>
            <a:r>
              <a:rPr lang="en-CA" sz="2200" dirty="0"/>
              <a:t>The Earth’s crust is the top 1% of the Earth</a:t>
            </a:r>
          </a:p>
          <a:p>
            <a:pPr lvl="1"/>
            <a:r>
              <a:rPr lang="en-CA" sz="1800" dirty="0"/>
              <a:t>the surface of the Earth</a:t>
            </a:r>
          </a:p>
          <a:p>
            <a:r>
              <a:rPr lang="en-CA" sz="2200" dirty="0"/>
              <a:t>59% of Earth’s crust is silica (SiO</a:t>
            </a:r>
            <a:r>
              <a:rPr lang="en-CA" sz="2200" baseline="-25000" dirty="0"/>
              <a:t>2</a:t>
            </a:r>
            <a:r>
              <a:rPr lang="en-CA" sz="2200" dirty="0"/>
              <a:t>), 28% silicon. </a:t>
            </a:r>
          </a:p>
          <a:p>
            <a:r>
              <a:rPr lang="en-CA" sz="2200" dirty="0"/>
              <a:t>Silica does not require difficult or expensive mining, drilling, or extraction procedures.</a:t>
            </a:r>
          </a:p>
          <a:p>
            <a:pPr lvl="1"/>
            <a:r>
              <a:rPr lang="en-CA" sz="1800" dirty="0"/>
              <a:t>Usually available as a biproduct of other mining processes that are already done.  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BF21B7F-EF61-4B37-80EF-3237BE23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12" y="1420837"/>
            <a:ext cx="7302787" cy="410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8" name="Rectangle 4127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8F15E-3E36-4540-B0F7-E37215BD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CA" sz="5400"/>
              <a:t>Silicon and Valence Electrons</a:t>
            </a:r>
          </a:p>
        </p:txBody>
      </p:sp>
      <p:sp>
        <p:nvSpPr>
          <p:cNvPr id="4130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A011E-17EA-CC5B-E1B5-18B7EF9C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61472"/>
            <a:ext cx="6894576" cy="3052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B94BC-D0CE-4FE1-A89D-A4D80B5B1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n-CA" sz="2200" dirty="0"/>
              <a:t>Most Photovoltaic cells are made of silicon</a:t>
            </a:r>
          </a:p>
          <a:p>
            <a:r>
              <a:rPr lang="en-CA" sz="2200" dirty="0"/>
              <a:t>Silicon has 4 valence electrons and likes to form four covalent bonds</a:t>
            </a:r>
          </a:p>
        </p:txBody>
      </p:sp>
    </p:spTree>
    <p:extLst>
      <p:ext uri="{BB962C8B-B14F-4D97-AF65-F5344CB8AC3E}">
        <p14:creationId xmlns:p14="http://schemas.microsoft.com/office/powerpoint/2010/main" val="365719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0FFF6-3F4B-4F77-C993-2FEF692A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CA" sz="5400" dirty="0"/>
              <a:t>Silicon Crystal Lattice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B160-3AB0-EFB2-67D0-6356446B8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/>
          </a:bodyPr>
          <a:lstStyle/>
          <a:p>
            <a:r>
              <a:rPr lang="en-CA" sz="2400" dirty="0"/>
              <a:t>In a sample of pure silicon atoms it can form a tightly knit crystal structure that involves the formation of 4 perfect covalent bonds with other silicon atoms. </a:t>
            </a:r>
          </a:p>
          <a:p>
            <a:r>
              <a:rPr lang="en-CA" sz="2400" dirty="0"/>
              <a:t>This bonding pattern leaves few (or no) free electrons floating about. </a:t>
            </a:r>
          </a:p>
          <a:p>
            <a:r>
              <a:rPr lang="en-CA" sz="2400" dirty="0"/>
              <a:t>To make electricity we need to have a flow of  free flowing electrons, so this cannot create electricity. </a:t>
            </a:r>
          </a:p>
          <a:p>
            <a:endParaRPr lang="en-CA" sz="2400" dirty="0"/>
          </a:p>
        </p:txBody>
      </p:sp>
      <p:pic>
        <p:nvPicPr>
          <p:cNvPr id="4" name="Picture 2" descr="Diagram of a lattice of silicon atoms, with electrons connecting them together.">
            <a:extLst>
              <a:ext uri="{FF2B5EF4-FFF2-40B4-BE49-F238E27FC236}">
                <a16:creationId xmlns:a16="http://schemas.microsoft.com/office/drawing/2014/main" id="{6D226123-7857-D4BB-9AE5-4459D187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720106"/>
            <a:ext cx="5458968" cy="34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1284</Words>
  <Application>Microsoft Office PowerPoint</Application>
  <PresentationFormat>Widescreen</PresentationFormat>
  <Paragraphs>109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Helvetica Neue</vt:lpstr>
      <vt:lpstr>inherit</vt:lpstr>
      <vt:lpstr>Open Sans</vt:lpstr>
      <vt:lpstr>Office Theme</vt:lpstr>
      <vt:lpstr>Solar Technology and the SmartFlower @ BJM High School</vt:lpstr>
      <vt:lpstr>Photovoltaic Cells</vt:lpstr>
      <vt:lpstr>Semiconductors </vt:lpstr>
      <vt:lpstr>Semiconductors</vt:lpstr>
      <vt:lpstr> Most Solar Panels are Made of Silicon  </vt:lpstr>
      <vt:lpstr>Parts of a Solar Panel</vt:lpstr>
      <vt:lpstr>Silicon has HUGE availability!!</vt:lpstr>
      <vt:lpstr>Silicon and Valence Electrons</vt:lpstr>
      <vt:lpstr>Silicon Crystal Lattice</vt:lpstr>
      <vt:lpstr>How Solar Panels Make Electricity </vt:lpstr>
      <vt:lpstr>How Solar Panels Make Electricity </vt:lpstr>
      <vt:lpstr>How Solar Panels Make Electricity </vt:lpstr>
      <vt:lpstr>How Solar Panels Make Electricity </vt:lpstr>
      <vt:lpstr>A P-N Junction</vt:lpstr>
      <vt:lpstr>Is Electricity Created?</vt:lpstr>
      <vt:lpstr>Photoelectric Effect</vt:lpstr>
      <vt:lpstr>Photoelectric Effect and Photovoltaic Effect</vt:lpstr>
      <vt:lpstr>How do Solar Cells Work Exactly? </vt:lpstr>
      <vt:lpstr>How do Solar Cells Work Exactly?</vt:lpstr>
      <vt:lpstr>AC/DC? </vt:lpstr>
      <vt:lpstr>The Need for Battery Storage of Generated Solar Power </vt:lpstr>
      <vt:lpstr>The Need for Battery Storage of Generated Solar Power</vt:lpstr>
      <vt:lpstr>SmartFlower Widens the Power Production Window with its DualAxis Tracking Technology</vt:lpstr>
      <vt:lpstr>SmartFlower Widens the Power Production Window with its DualAxis Tracking Technology</vt:lpstr>
      <vt:lpstr>PowerPoint Presentation</vt:lpstr>
      <vt:lpstr>Sunny Day Data Output from BJM SolarFlower Compared with Stationary Solar Cell Output</vt:lpstr>
      <vt:lpstr>SmartFlower –  The All-in-One Solution</vt:lpstr>
      <vt:lpstr>SmartFlower –  The All-in-One 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Photovoltaic Cells Make Electricity? </dc:title>
  <dc:creator>Toogood, Daniel (Ronald)</dc:creator>
  <cp:lastModifiedBy>Toogood, Daniel (Ronald)</cp:lastModifiedBy>
  <cp:revision>3</cp:revision>
  <dcterms:created xsi:type="dcterms:W3CDTF">2023-05-06T19:09:06Z</dcterms:created>
  <dcterms:modified xsi:type="dcterms:W3CDTF">2023-05-07T12:55:57Z</dcterms:modified>
</cp:coreProperties>
</file>