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4"/>
  </p:notesMasterIdLst>
  <p:handoutMasterIdLst>
    <p:handoutMasterId r:id="rId35"/>
  </p:handoutMasterIdLst>
  <p:sldIdLst>
    <p:sldId id="403" r:id="rId5"/>
    <p:sldId id="392" r:id="rId6"/>
    <p:sldId id="404" r:id="rId7"/>
    <p:sldId id="405" r:id="rId8"/>
    <p:sldId id="406" r:id="rId9"/>
    <p:sldId id="407" r:id="rId10"/>
    <p:sldId id="409" r:id="rId11"/>
    <p:sldId id="410" r:id="rId12"/>
    <p:sldId id="417" r:id="rId13"/>
    <p:sldId id="411" r:id="rId14"/>
    <p:sldId id="412" r:id="rId15"/>
    <p:sldId id="413" r:id="rId16"/>
    <p:sldId id="257" r:id="rId17"/>
    <p:sldId id="389" r:id="rId18"/>
    <p:sldId id="270" r:id="rId19"/>
    <p:sldId id="416" r:id="rId20"/>
    <p:sldId id="322" r:id="rId21"/>
    <p:sldId id="302" r:id="rId22"/>
    <p:sldId id="303" r:id="rId23"/>
    <p:sldId id="324" r:id="rId24"/>
    <p:sldId id="268" r:id="rId25"/>
    <p:sldId id="421" r:id="rId26"/>
    <p:sldId id="272" r:id="rId27"/>
    <p:sldId id="423" r:id="rId28"/>
    <p:sldId id="419" r:id="rId29"/>
    <p:sldId id="415" r:id="rId30"/>
    <p:sldId id="414" r:id="rId31"/>
    <p:sldId id="321" r:id="rId32"/>
    <p:sldId id="4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725" autoAdjust="0"/>
  </p:normalViewPr>
  <p:slideViewPr>
    <p:cSldViewPr snapToGrid="0">
      <p:cViewPr varScale="1">
        <p:scale>
          <a:sx n="81" d="100"/>
          <a:sy n="81" d="100"/>
        </p:scale>
        <p:origin x="754" y="5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a:lstStyle/>
        <a:p>
          <a:endParaRPr lang="en-US"/>
        </a:p>
      </dgm:t>
    </dgm:pt>
    <dgm:pt modelId="{4259F840-24E7-476F-9F30-482E46395856}">
      <dgm:prSet phldrT="[Text]" custT="1"/>
      <dgm:spPr/>
      <dgm:t>
        <a:bodyPr/>
        <a:lstStyle/>
        <a:p>
          <a:r>
            <a:rPr lang="en-CA" sz="1800" dirty="0">
              <a:latin typeface="+mn-lt"/>
            </a:rPr>
            <a:t>Jan. 2021 - Siemens</a:t>
          </a:r>
          <a:endParaRPr lang="en-US" sz="1800" dirty="0">
            <a:latin typeface="+mn-lt"/>
          </a:endParaRPr>
        </a:p>
      </dgm:t>
    </dgm:pt>
    <dgm:pt modelId="{FCE8068D-7E50-4749-A8D0-ADEDAC5637B3}" type="parTrans" cxnId="{42EE41D1-3C16-4937-BB38-B076896C09A0}">
      <dgm:prSet/>
      <dgm:spPr/>
      <dgm:t>
        <a:bodyPr/>
        <a:lstStyle/>
        <a:p>
          <a:endParaRPr lang="en-US" sz="1800">
            <a:latin typeface="+mn-lt"/>
          </a:endParaRPr>
        </a:p>
      </dgm:t>
    </dgm:pt>
    <dgm:pt modelId="{DCC444A4-F20A-48F5-A61E-47BFFF185A57}" type="sibTrans" cxnId="{42EE41D1-3C16-4937-BB38-B076896C09A0}">
      <dgm:prSet/>
      <dgm:spPr/>
      <dgm:t>
        <a:bodyPr/>
        <a:lstStyle/>
        <a:p>
          <a:endParaRPr lang="en-US" sz="1800">
            <a:latin typeface="+mn-lt"/>
          </a:endParaRPr>
        </a:p>
      </dgm:t>
    </dgm:pt>
    <dgm:pt modelId="{B54C8F6C-BE1E-4EAB-B7A0-48DE01FFAA36}">
      <dgm:prSet phldrT="[Text]" custT="1"/>
      <dgm:spPr/>
      <dgm:t>
        <a:bodyPr/>
        <a:lstStyle/>
        <a:p>
          <a:pPr>
            <a:buFont typeface="Symbol" panose="05050102010706020507" pitchFamily="18" charset="2"/>
            <a:buChar char=""/>
          </a:pPr>
          <a:r>
            <a:rPr lang="en-CA" sz="1800" dirty="0">
              <a:latin typeface="+mn-lt"/>
            </a:rPr>
            <a:t>Developed the technology for the </a:t>
          </a:r>
          <a:r>
            <a:rPr lang="en-CA" sz="1800" dirty="0" err="1">
              <a:latin typeface="+mn-lt"/>
            </a:rPr>
            <a:t>Smartflower</a:t>
          </a:r>
          <a:r>
            <a:rPr lang="en-CA" sz="1800" dirty="0">
              <a:latin typeface="+mn-lt"/>
            </a:rPr>
            <a:t> and looking for an interested non-profit organization in Canada to coordinate with</a:t>
          </a:r>
          <a:endParaRPr lang="en-US" sz="1800" dirty="0">
            <a:latin typeface="+mn-lt"/>
          </a:endParaRPr>
        </a:p>
      </dgm:t>
    </dgm:pt>
    <dgm:pt modelId="{8DE7CD45-B7C0-432E-B819-6A7D97E31315}" type="parTrans" cxnId="{770CA1CC-3DDD-451E-AE83-A71CA570260C}">
      <dgm:prSet/>
      <dgm:spPr/>
      <dgm:t>
        <a:bodyPr/>
        <a:lstStyle/>
        <a:p>
          <a:endParaRPr lang="en-US" sz="1800">
            <a:latin typeface="+mn-lt"/>
          </a:endParaRPr>
        </a:p>
      </dgm:t>
    </dgm:pt>
    <dgm:pt modelId="{C33B8BEF-A818-4A2F-A99A-E2B29895E184}" type="sibTrans" cxnId="{770CA1CC-3DDD-451E-AE83-A71CA570260C}">
      <dgm:prSet/>
      <dgm:spPr/>
      <dgm:t>
        <a:bodyPr/>
        <a:lstStyle/>
        <a:p>
          <a:endParaRPr lang="en-US" sz="1800">
            <a:latin typeface="+mn-lt"/>
          </a:endParaRPr>
        </a:p>
      </dgm:t>
    </dgm:pt>
    <dgm:pt modelId="{E4033A39-DCC4-4038-9562-AEDDBBB37A99}">
      <dgm:prSet phldrT="[Text]" custT="1"/>
      <dgm:spPr/>
      <dgm:t>
        <a:bodyPr/>
        <a:lstStyle/>
        <a:p>
          <a:r>
            <a:rPr lang="en-US" sz="1800" dirty="0">
              <a:latin typeface="+mn-lt"/>
            </a:rPr>
            <a:t>Spt. 2021 - SIEC</a:t>
          </a:r>
        </a:p>
      </dgm:t>
    </dgm:pt>
    <dgm:pt modelId="{048EEAE6-78BA-4B00-B7BB-9C22DBB1E8F4}" type="parTrans" cxnId="{32EF2862-2950-4DF8-BEA8-CD19460CCA31}">
      <dgm:prSet/>
      <dgm:spPr/>
      <dgm:t>
        <a:bodyPr/>
        <a:lstStyle/>
        <a:p>
          <a:endParaRPr lang="en-US" sz="1800">
            <a:latin typeface="+mn-lt"/>
          </a:endParaRPr>
        </a:p>
      </dgm:t>
    </dgm:pt>
    <dgm:pt modelId="{80AB0E5B-0C58-465D-A545-5B21133D2849}" type="sibTrans" cxnId="{32EF2862-2950-4DF8-BEA8-CD19460CCA31}">
      <dgm:prSet/>
      <dgm:spPr/>
      <dgm:t>
        <a:bodyPr/>
        <a:lstStyle/>
        <a:p>
          <a:endParaRPr lang="en-US" sz="1800">
            <a:latin typeface="+mn-lt"/>
          </a:endParaRPr>
        </a:p>
      </dgm:t>
    </dgm:pt>
    <dgm:pt modelId="{A4C0B4E4-70AD-4901-9E3F-7EA25DD6DAA1}">
      <dgm:prSet phldrT="[Text]" custT="1"/>
      <dgm:spPr/>
      <dgm:t>
        <a:bodyPr/>
        <a:lstStyle/>
        <a:p>
          <a:pPr>
            <a:buFont typeface="Symbol" panose="05050102010706020507" pitchFamily="18" charset="2"/>
            <a:buChar char=""/>
          </a:pPr>
          <a:r>
            <a:rPr lang="en-US" sz="1800" dirty="0">
              <a:latin typeface="+mn-lt"/>
            </a:rPr>
            <a:t>Joined Siemens in the project and began looking for local partners hat would be willing to undertake the project</a:t>
          </a:r>
        </a:p>
      </dgm:t>
    </dgm:pt>
    <dgm:pt modelId="{701D9033-BAD3-4299-933F-A47AFDC2ECD0}" type="parTrans" cxnId="{5E74CB62-E52E-4CEE-8AA1-9812BFC0D67E}">
      <dgm:prSet/>
      <dgm:spPr/>
      <dgm:t>
        <a:bodyPr/>
        <a:lstStyle/>
        <a:p>
          <a:endParaRPr lang="en-US" sz="1800">
            <a:latin typeface="+mn-lt"/>
          </a:endParaRPr>
        </a:p>
      </dgm:t>
    </dgm:pt>
    <dgm:pt modelId="{657DB10D-2517-48AA-B970-6D815DBD4123}" type="sibTrans" cxnId="{5E74CB62-E52E-4CEE-8AA1-9812BFC0D67E}">
      <dgm:prSet/>
      <dgm:spPr/>
      <dgm:t>
        <a:bodyPr/>
        <a:lstStyle/>
        <a:p>
          <a:endParaRPr lang="en-US" sz="1800">
            <a:latin typeface="+mn-lt"/>
          </a:endParaRPr>
        </a:p>
      </dgm:t>
    </dgm:pt>
    <dgm:pt modelId="{87BF7896-20EA-4E8F-B6F4-A34EC5C9CB50}">
      <dgm:prSet phldrT="[Text]" custT="1"/>
      <dgm:spPr/>
      <dgm:t>
        <a:bodyPr/>
        <a:lstStyle/>
        <a:p>
          <a:r>
            <a:rPr lang="en-CA" sz="1800" dirty="0">
              <a:latin typeface="+mn-lt"/>
            </a:rPr>
            <a:t>Oct. 2021 - GSCS</a:t>
          </a:r>
          <a:endParaRPr lang="en-US" sz="1800" dirty="0">
            <a:latin typeface="+mn-lt"/>
          </a:endParaRPr>
        </a:p>
      </dgm:t>
    </dgm:pt>
    <dgm:pt modelId="{05E47BA5-F724-4AEE-9B5B-401F18E028E6}" type="parTrans" cxnId="{92330C11-C197-4512-BDA4-8D8A69AF7D1C}">
      <dgm:prSet/>
      <dgm:spPr/>
      <dgm:t>
        <a:bodyPr/>
        <a:lstStyle/>
        <a:p>
          <a:endParaRPr lang="en-US" sz="1800">
            <a:latin typeface="+mn-lt"/>
          </a:endParaRPr>
        </a:p>
      </dgm:t>
    </dgm:pt>
    <dgm:pt modelId="{D63CE73E-35DE-48C3-8753-7648BC953C0D}" type="sibTrans" cxnId="{92330C11-C197-4512-BDA4-8D8A69AF7D1C}">
      <dgm:prSet/>
      <dgm:spPr/>
      <dgm:t>
        <a:bodyPr/>
        <a:lstStyle/>
        <a:p>
          <a:endParaRPr lang="en-US" sz="1800">
            <a:latin typeface="+mn-lt"/>
          </a:endParaRPr>
        </a:p>
      </dgm:t>
    </dgm:pt>
    <dgm:pt modelId="{43CBB0A2-9D75-4264-8A30-3E8974B40658}">
      <dgm:prSet phldrT="[Text]" custT="1"/>
      <dgm:spPr/>
      <dgm:t>
        <a:bodyPr/>
        <a:lstStyle/>
        <a:p>
          <a:pPr>
            <a:buFont typeface="Symbol" panose="05050102010706020507" pitchFamily="18" charset="2"/>
            <a:buChar char=""/>
          </a:pPr>
          <a:r>
            <a:rPr lang="en-US" sz="1800" dirty="0"/>
            <a:t>Partnered with Siemens and SIEC.  BJM was chosen as the location and developers needed to be hired to progress the project</a:t>
          </a:r>
          <a:endParaRPr lang="en-US" sz="1800" dirty="0">
            <a:latin typeface="+mn-lt"/>
          </a:endParaRPr>
        </a:p>
      </dgm:t>
    </dgm:pt>
    <dgm:pt modelId="{F806E590-5F8E-48A1-96AC-9E738290D2ED}" type="parTrans" cxnId="{4D2DF581-8128-4440-9E51-29109DC6ED52}">
      <dgm:prSet/>
      <dgm:spPr/>
      <dgm:t>
        <a:bodyPr/>
        <a:lstStyle/>
        <a:p>
          <a:endParaRPr lang="en-US" sz="1800">
            <a:latin typeface="+mn-lt"/>
          </a:endParaRPr>
        </a:p>
      </dgm:t>
    </dgm:pt>
    <dgm:pt modelId="{20F77EFB-335C-4BC3-AD95-8421EDF343E6}" type="sibTrans" cxnId="{4D2DF581-8128-4440-9E51-29109DC6ED52}">
      <dgm:prSet/>
      <dgm:spPr/>
      <dgm:t>
        <a:bodyPr/>
        <a:lstStyle/>
        <a:p>
          <a:endParaRPr lang="en-US" sz="1800">
            <a:latin typeface="+mn-lt"/>
          </a:endParaRPr>
        </a:p>
      </dgm:t>
    </dgm:pt>
    <dgm:pt modelId="{3DE6FF16-CA4D-4D34-ABEB-8BE6A40B5E52}">
      <dgm:prSet phldrT="[Text]" custT="1"/>
      <dgm:spPr/>
      <dgm:t>
        <a:bodyPr/>
        <a:lstStyle/>
        <a:p>
          <a:pPr>
            <a:buFont typeface="Symbol" panose="05050102010706020507" pitchFamily="18" charset="2"/>
            <a:buChar char=""/>
          </a:pPr>
          <a:r>
            <a:rPr lang="en-US" sz="1800" dirty="0">
              <a:latin typeface="+mn-lt"/>
            </a:rPr>
            <a:t>Nov. 2021 - Graham</a:t>
          </a:r>
        </a:p>
      </dgm:t>
    </dgm:pt>
    <dgm:pt modelId="{DA9CCCCB-8206-4757-82C8-F885E9D238B5}" type="parTrans" cxnId="{636DE8C5-F706-4BA5-855F-85FD2239E2BE}">
      <dgm:prSet/>
      <dgm:spPr/>
      <dgm:t>
        <a:bodyPr/>
        <a:lstStyle/>
        <a:p>
          <a:endParaRPr lang="en-US" sz="1800"/>
        </a:p>
      </dgm:t>
    </dgm:pt>
    <dgm:pt modelId="{986162A7-6F89-4679-B40E-33A17DA21B73}" type="sibTrans" cxnId="{636DE8C5-F706-4BA5-855F-85FD2239E2BE}">
      <dgm:prSet/>
      <dgm:spPr/>
      <dgm:t>
        <a:bodyPr/>
        <a:lstStyle/>
        <a:p>
          <a:endParaRPr lang="en-US" sz="1800"/>
        </a:p>
      </dgm:t>
    </dgm:pt>
    <dgm:pt modelId="{AC76BE15-3E8A-498B-91BD-CF772C26B6F1}">
      <dgm:prSet phldrT="[Text]" custT="1"/>
      <dgm:spPr/>
      <dgm:t>
        <a:bodyPr/>
        <a:lstStyle/>
        <a:p>
          <a:pPr>
            <a:buFont typeface="Symbol" panose="05050102010706020507" pitchFamily="18" charset="2"/>
            <a:buChar char=""/>
          </a:pPr>
          <a:r>
            <a:rPr lang="en-US" sz="1800" dirty="0">
              <a:latin typeface="+mn-lt"/>
            </a:rPr>
            <a:t>Nov. 2021 – Humboldt Electric</a:t>
          </a:r>
        </a:p>
      </dgm:t>
    </dgm:pt>
    <dgm:pt modelId="{00CCB400-064A-4EF5-9806-9534D9AC69AD}" type="parTrans" cxnId="{140A4778-8248-44DE-B78A-23C578A77D7E}">
      <dgm:prSet/>
      <dgm:spPr/>
      <dgm:t>
        <a:bodyPr/>
        <a:lstStyle/>
        <a:p>
          <a:endParaRPr lang="en-US" sz="1800"/>
        </a:p>
      </dgm:t>
    </dgm:pt>
    <dgm:pt modelId="{662A3D6E-7238-444F-BC0B-C7A4321261DB}" type="sibTrans" cxnId="{140A4778-8248-44DE-B78A-23C578A77D7E}">
      <dgm:prSet/>
      <dgm:spPr/>
      <dgm:t>
        <a:bodyPr/>
        <a:lstStyle/>
        <a:p>
          <a:endParaRPr lang="en-US" sz="1800"/>
        </a:p>
      </dgm:t>
    </dgm:pt>
    <dgm:pt modelId="{73820394-2159-4075-9E6F-217263B07F8B}">
      <dgm:prSet phldrT="[Text]" custT="1"/>
      <dgm:spPr/>
      <dgm:t>
        <a:bodyPr/>
        <a:lstStyle/>
        <a:p>
          <a:pPr>
            <a:buFont typeface="Symbol" panose="05050102010706020507" pitchFamily="18" charset="2"/>
            <a:buChar char=""/>
          </a:pPr>
          <a:r>
            <a:rPr lang="en-US" sz="1800" dirty="0"/>
            <a:t>Hired to plan and organize the </a:t>
          </a:r>
          <a:r>
            <a:rPr lang="en-US" sz="1800" dirty="0" err="1"/>
            <a:t>Smartflower</a:t>
          </a:r>
          <a:r>
            <a:rPr lang="en-US" sz="1800" dirty="0"/>
            <a:t> with Graham to ensure it runs and operates properly</a:t>
          </a:r>
          <a:endParaRPr lang="en-US" sz="1800" dirty="0">
            <a:latin typeface="+mn-lt"/>
          </a:endParaRPr>
        </a:p>
      </dgm:t>
    </dgm:pt>
    <dgm:pt modelId="{A861A835-3A0D-4B09-8870-87D7FDC7B27F}" type="parTrans" cxnId="{19CF03A0-47BE-4ABD-A62C-A27E16D6C5A3}">
      <dgm:prSet/>
      <dgm:spPr/>
      <dgm:t>
        <a:bodyPr/>
        <a:lstStyle/>
        <a:p>
          <a:endParaRPr lang="en-US" sz="1800"/>
        </a:p>
      </dgm:t>
    </dgm:pt>
    <dgm:pt modelId="{D383A36B-470D-499F-AE13-85A6B2495524}" type="sibTrans" cxnId="{19CF03A0-47BE-4ABD-A62C-A27E16D6C5A3}">
      <dgm:prSet/>
      <dgm:spPr/>
      <dgm:t>
        <a:bodyPr/>
        <a:lstStyle/>
        <a:p>
          <a:endParaRPr lang="en-US" sz="1800"/>
        </a:p>
      </dgm:t>
    </dgm:pt>
    <dgm:pt modelId="{C032D242-8D23-4EEC-A10A-7B0691E5A409}">
      <dgm:prSet phldrT="[Text]" custT="1"/>
      <dgm:spPr/>
      <dgm:t>
        <a:bodyPr/>
        <a:lstStyle/>
        <a:p>
          <a:pPr>
            <a:buFont typeface="Symbol" panose="05050102010706020507" pitchFamily="18" charset="2"/>
            <a:buChar char=""/>
          </a:pPr>
          <a:r>
            <a:rPr lang="en-US" sz="1800" dirty="0"/>
            <a:t>Hired by SIEC and GSCS to lay the foundation and construct the </a:t>
          </a:r>
          <a:r>
            <a:rPr lang="en-US" sz="1800" dirty="0" err="1"/>
            <a:t>Smartflower</a:t>
          </a:r>
          <a:r>
            <a:rPr lang="en-US" sz="1800" dirty="0"/>
            <a:t> in conjunction with the City of Saskatoon and other partners</a:t>
          </a:r>
          <a:endParaRPr lang="en-US" sz="1800" dirty="0">
            <a:latin typeface="+mn-lt"/>
          </a:endParaRPr>
        </a:p>
      </dgm:t>
    </dgm:pt>
    <dgm:pt modelId="{167DA838-BF1F-42A4-81E8-806F40795A14}" type="parTrans" cxnId="{D9403C73-FB83-47D6-85AE-067D49ED63F2}">
      <dgm:prSet/>
      <dgm:spPr/>
      <dgm:t>
        <a:bodyPr/>
        <a:lstStyle/>
        <a:p>
          <a:endParaRPr lang="en-US" sz="1800"/>
        </a:p>
      </dgm:t>
    </dgm:pt>
    <dgm:pt modelId="{7EFA60CA-572D-434D-B452-A4ACBAEB4D2C}" type="sibTrans" cxnId="{D9403C73-FB83-47D6-85AE-067D49ED63F2}">
      <dgm:prSet/>
      <dgm:spPr/>
      <dgm:t>
        <a:bodyPr/>
        <a:lstStyle/>
        <a:p>
          <a:endParaRPr lang="en-US" sz="1800"/>
        </a:p>
      </dgm:t>
    </dgm:pt>
    <dgm:pt modelId="{E2717B9D-86BA-45B6-B6AE-4BD562E71E6F}">
      <dgm:prSet phldrT="[Text]" custT="1"/>
      <dgm:spPr/>
      <dgm:t>
        <a:bodyPr/>
        <a:lstStyle/>
        <a:p>
          <a:pPr>
            <a:buFont typeface="Symbol" panose="05050102010706020507" pitchFamily="18" charset="2"/>
            <a:buChar char=""/>
          </a:pPr>
          <a:r>
            <a:rPr lang="en-US" sz="1800" dirty="0">
              <a:latin typeface="+mn-lt"/>
            </a:rPr>
            <a:t>Nov, 2021 - Innovation Saskatchewan</a:t>
          </a:r>
        </a:p>
      </dgm:t>
    </dgm:pt>
    <dgm:pt modelId="{C10CA31F-2B9B-4F1D-B5AD-61D0AAF9E250}" type="parTrans" cxnId="{91E3E9DC-1AB1-4FC7-921B-9B38FBD51F72}">
      <dgm:prSet/>
      <dgm:spPr/>
      <dgm:t>
        <a:bodyPr/>
        <a:lstStyle/>
        <a:p>
          <a:endParaRPr lang="en-US"/>
        </a:p>
      </dgm:t>
    </dgm:pt>
    <dgm:pt modelId="{CF567FA4-0998-445B-8643-B1BA4FEEA519}" type="sibTrans" cxnId="{91E3E9DC-1AB1-4FC7-921B-9B38FBD51F72}">
      <dgm:prSet/>
      <dgm:spPr/>
      <dgm:t>
        <a:bodyPr/>
        <a:lstStyle/>
        <a:p>
          <a:endParaRPr lang="en-US"/>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6">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6">
        <dgm:presLayoutVars>
          <dgm:bulletEnabled val="1"/>
        </dgm:presLayoutVars>
      </dgm:prSet>
      <dgm:spPr/>
    </dgm:pt>
    <dgm:pt modelId="{6BA46904-CB7C-4538-BD49-D3891EF19552}" type="pres">
      <dgm:prSet presAssocID="{4259F840-24E7-476F-9F30-482E46395856}"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6"/>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6">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6">
        <dgm:presLayoutVars>
          <dgm:bulletEnabled val="1"/>
        </dgm:presLayoutVars>
      </dgm:prSet>
      <dgm:spPr/>
    </dgm:pt>
    <dgm:pt modelId="{080474C8-0FEA-4FD1-97F1-0978CFB4A37F}" type="pres">
      <dgm:prSet presAssocID="{E4033A39-DCC4-4038-9562-AEDDBBB37A99}" presName="ConnectLine1" presStyleLbl="sibTrans1D1" presStyleIdx="1" presStyleCnt="6"/>
      <dgm:spPr>
        <a:noFill/>
        <a:ln w="6350" cap="flat" cmpd="sng" algn="ctr">
          <a:solidFill>
            <a:schemeClr val="accent5">
              <a:hueOff val="90002"/>
              <a:satOff val="2173"/>
              <a:lumOff val="-1049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6"/>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6">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6">
        <dgm:presLayoutVars>
          <dgm:bulletEnabled val="1"/>
        </dgm:presLayoutVars>
      </dgm:prSet>
      <dgm:spPr/>
    </dgm:pt>
    <dgm:pt modelId="{89759DE5-9F8A-470E-A6D8-F13BB4DEE93D}" type="pres">
      <dgm:prSet presAssocID="{87BF7896-20EA-4E8F-B6F4-A34EC5C9CB50}" presName="ConnectLine1" presStyleLbl="sibTrans1D1" presStyleIdx="2" presStyleCnt="6"/>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6"/>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6">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6">
        <dgm:presLayoutVars>
          <dgm:bulletEnabled val="1"/>
        </dgm:presLayoutVars>
      </dgm:prSet>
      <dgm:spPr/>
    </dgm:pt>
    <dgm:pt modelId="{FE9B27EB-7AC7-485A-9A55-41E8118F9EAF}" type="pres">
      <dgm:prSet presAssocID="{3DE6FF16-CA4D-4D34-ABEB-8BE6A40B5E52}" presName="ConnectLine1" presStyleLbl="sibTrans1D1" presStyleIdx="3" presStyleCnt="6"/>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6"/>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6">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6">
        <dgm:presLayoutVars>
          <dgm:bulletEnabled val="1"/>
        </dgm:presLayoutVars>
      </dgm:prSet>
      <dgm:spPr/>
    </dgm:pt>
    <dgm:pt modelId="{18F1C823-9ACD-4FCD-8102-F468DCE57A45}" type="pres">
      <dgm:prSet presAssocID="{AC76BE15-3E8A-498B-91BD-CF772C26B6F1}" presName="ConnectLine1" presStyleLbl="sibTrans1D1" presStyleIdx="4" presStyleCnt="6"/>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4" presStyleCnt="6"/>
      <dgm:spPr/>
    </dgm:pt>
    <dgm:pt modelId="{11CAE2E7-2E06-450A-A729-9C2DCEF85421}" type="pres">
      <dgm:prSet presAssocID="{AC76BE15-3E8A-498B-91BD-CF772C26B6F1}" presName="EmptyPane1" presStyleCnt="0"/>
      <dgm:spPr/>
    </dgm:pt>
    <dgm:pt modelId="{8AEB677F-3C40-49EC-A375-4C350B8B9A96}" type="pres">
      <dgm:prSet presAssocID="{662A3D6E-7238-444F-BC0B-C7A4321261DB}" presName="spaceBetweenRectangles1" presStyleCnt="0"/>
      <dgm:spPr/>
    </dgm:pt>
    <dgm:pt modelId="{6D6E51C8-DF4A-4512-8569-C4FB10833DAC}" type="pres">
      <dgm:prSet presAssocID="{E2717B9D-86BA-45B6-B6AE-4BD562E71E6F}" presName="composite1" presStyleCnt="0"/>
      <dgm:spPr/>
    </dgm:pt>
    <dgm:pt modelId="{C7F32A42-19E5-4295-9638-E9994D74D296}" type="pres">
      <dgm:prSet presAssocID="{E2717B9D-86BA-45B6-B6AE-4BD562E71E6F}" presName="parent1" presStyleLbl="alignNode1" presStyleIdx="5" presStyleCnt="6" custLinFactNeighborY="0">
        <dgm:presLayoutVars>
          <dgm:chMax val="1"/>
          <dgm:chPref val="1"/>
          <dgm:bulletEnabled val="1"/>
        </dgm:presLayoutVars>
      </dgm:prSet>
      <dgm:spPr/>
    </dgm:pt>
    <dgm:pt modelId="{C502CCCD-2FE4-4588-BFF0-7FE3DCC638C4}" type="pres">
      <dgm:prSet presAssocID="{E2717B9D-86BA-45B6-B6AE-4BD562E71E6F}" presName="Childtext1" presStyleLbl="revTx" presStyleIdx="5" presStyleCnt="6">
        <dgm:presLayoutVars>
          <dgm:bulletEnabled val="1"/>
        </dgm:presLayoutVars>
      </dgm:prSet>
      <dgm:spPr/>
    </dgm:pt>
    <dgm:pt modelId="{D1DDE6B7-CA25-470C-8F35-E4EF6025584E}" type="pres">
      <dgm:prSet presAssocID="{E2717B9D-86BA-45B6-B6AE-4BD562E71E6F}" presName="ConnectLine1" presStyleLbl="sibTrans1D1" presStyleIdx="5" presStyleCnt="6"/>
      <dgm:spPr>
        <a:noFill/>
        <a:ln w="6350" cap="flat" cmpd="sng" algn="ctr">
          <a:solidFill>
            <a:schemeClr val="accent5">
              <a:hueOff val="360006"/>
              <a:satOff val="8692"/>
              <a:lumOff val="-41961"/>
              <a:alphaOff val="0"/>
            </a:schemeClr>
          </a:solidFill>
          <a:prstDash val="dash"/>
          <a:miter lim="800000"/>
        </a:ln>
        <a:effectLst/>
      </dgm:spPr>
    </dgm:pt>
    <dgm:pt modelId="{762EBDF5-CFA3-4085-8BB7-BB36501E5C06}" type="pres">
      <dgm:prSet presAssocID="{E2717B9D-86BA-45B6-B6AE-4BD562E71E6F}" presName="ConnectLineEnd1" presStyleLbl="lnNode1" presStyleIdx="5" presStyleCnt="6"/>
      <dgm:spPr/>
    </dgm:pt>
    <dgm:pt modelId="{40D9BEE5-705F-4BC0-8040-A776EF1DC3DF}" type="pres">
      <dgm:prSet presAssocID="{E2717B9D-86BA-45B6-B6AE-4BD562E71E6F}"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AA4BF61A-5EA3-432E-91AC-9AF0E7B4D926}" type="presOf" srcId="{E2717B9D-86BA-45B6-B6AE-4BD562E71E6F}" destId="{C7F32A42-19E5-4295-9638-E9994D74D296}" srcOrd="0" destOrd="0" presId="urn:microsoft.com/office/officeart/2016/7/layout/RoundedRectangleTimeline"/>
    <dgm:cxn modelId="{D88F5139-A3BF-4F98-ABB0-AEE7243465CB}" type="presOf" srcId="{87BF7896-20EA-4E8F-B6F4-A34EC5C9CB50}" destId="{9D82041D-873A-4600-A9C7-C0A0ADFB138B}"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91E3E9DC-1AB1-4FC7-921B-9B38FBD51F72}" srcId="{E5B2E815-0D19-41DC-B01B-4D608769620A}" destId="{E2717B9D-86BA-45B6-B6AE-4BD562E71E6F}" srcOrd="5" destOrd="0" parTransId="{C10CA31F-2B9B-4F1D-B5AD-61D0AAF9E250}" sibTransId="{CF567FA4-0998-445B-8643-B1BA4FEEA519}"/>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 modelId="{19F6ACEC-8257-4484-8CF7-6AF9D303C509}" type="presParOf" srcId="{196C9F68-3606-4282-A4C6-4485F1280B5F}" destId="{8AEB677F-3C40-49EC-A375-4C350B8B9A96}" srcOrd="9" destOrd="0" presId="urn:microsoft.com/office/officeart/2016/7/layout/RoundedRectangleTimeline"/>
    <dgm:cxn modelId="{86616E86-82BE-42C9-959E-8E7633BCE93E}" type="presParOf" srcId="{196C9F68-3606-4282-A4C6-4485F1280B5F}" destId="{6D6E51C8-DF4A-4512-8569-C4FB10833DAC}" srcOrd="10" destOrd="0" presId="urn:microsoft.com/office/officeart/2016/7/layout/RoundedRectangleTimeline"/>
    <dgm:cxn modelId="{EBE21375-804A-4F38-A761-75AA320A9237}" type="presParOf" srcId="{6D6E51C8-DF4A-4512-8569-C4FB10833DAC}" destId="{C7F32A42-19E5-4295-9638-E9994D74D296}" srcOrd="0" destOrd="0" presId="urn:microsoft.com/office/officeart/2016/7/layout/RoundedRectangleTimeline"/>
    <dgm:cxn modelId="{DFEBF71C-E41A-4E05-9761-B6A2CC6919EC}" type="presParOf" srcId="{6D6E51C8-DF4A-4512-8569-C4FB10833DAC}" destId="{C502CCCD-2FE4-4588-BFF0-7FE3DCC638C4}" srcOrd="1" destOrd="0" presId="urn:microsoft.com/office/officeart/2016/7/layout/RoundedRectangleTimeline"/>
    <dgm:cxn modelId="{72A261FE-FBF1-4033-8702-839702C72280}" type="presParOf" srcId="{6D6E51C8-DF4A-4512-8569-C4FB10833DAC}" destId="{D1DDE6B7-CA25-470C-8F35-E4EF6025584E}" srcOrd="2" destOrd="0" presId="urn:microsoft.com/office/officeart/2016/7/layout/RoundedRectangleTimeline"/>
    <dgm:cxn modelId="{5A74F938-FE44-4CC9-B950-88739D88CE20}" type="presParOf" srcId="{6D6E51C8-DF4A-4512-8569-C4FB10833DAC}" destId="{762EBDF5-CFA3-4085-8BB7-BB36501E5C06}" srcOrd="3" destOrd="0" presId="urn:microsoft.com/office/officeart/2016/7/layout/RoundedRectangleTimeline"/>
    <dgm:cxn modelId="{3055F513-B689-4B4D-BB83-FBD0B95D53FA}" type="presParOf" srcId="{6D6E51C8-DF4A-4512-8569-C4FB10833DAC}" destId="{40D9BEE5-705F-4BC0-8040-A776EF1DC3DF}"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187291" y="1158160"/>
          <a:ext cx="397986" cy="1663541"/>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CA" sz="1800" kern="1200" dirty="0">
              <a:latin typeface="+mn-lt"/>
            </a:rPr>
            <a:t>Jan. 2021 - Siemens</a:t>
          </a:r>
          <a:endParaRPr lang="en-US" sz="1800" kern="1200" dirty="0">
            <a:latin typeface="+mn-lt"/>
          </a:endParaRPr>
        </a:p>
      </dsp:txBody>
      <dsp:txXfrm rot="5400000">
        <a:off x="573942" y="1810365"/>
        <a:ext cx="1644113" cy="359130"/>
      </dsp:txXfrm>
    </dsp:sp>
    <dsp:sp modelId="{45A02F84-C6CB-43F5-AEE4-3EA66C2BD25F}">
      <dsp:nvSpPr>
        <dsp:cNvPr id="0" name=""/>
        <dsp:cNvSpPr/>
      </dsp:nvSpPr>
      <dsp:spPr>
        <a:xfrm>
          <a:off x="0" y="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CA" sz="1800" kern="1200" dirty="0">
              <a:latin typeface="+mn-lt"/>
            </a:rPr>
            <a:t>Developed the technology for the </a:t>
          </a:r>
          <a:r>
            <a:rPr lang="en-CA" sz="1800" kern="1200" dirty="0" err="1">
              <a:latin typeface="+mn-lt"/>
            </a:rPr>
            <a:t>Smartflower</a:t>
          </a:r>
          <a:r>
            <a:rPr lang="en-CA" sz="1800" kern="1200" dirty="0">
              <a:latin typeface="+mn-lt"/>
            </a:rPr>
            <a:t> and looking for an interested non-profit organization in Canada to coordinate with</a:t>
          </a:r>
          <a:endParaRPr lang="en-US" sz="1800" kern="1200" dirty="0">
            <a:latin typeface="+mn-lt"/>
          </a:endParaRPr>
        </a:p>
      </dsp:txBody>
      <dsp:txXfrm>
        <a:off x="0" y="0"/>
        <a:ext cx="2772568" cy="1392951"/>
      </dsp:txXfrm>
    </dsp:sp>
    <dsp:sp modelId="{6BA46904-CB7C-4538-BD49-D3891EF19552}">
      <dsp:nvSpPr>
        <dsp:cNvPr id="0" name=""/>
        <dsp:cNvSpPr/>
      </dsp:nvSpPr>
      <dsp:spPr>
        <a:xfrm>
          <a:off x="1386284"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346485"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218054" y="1790937"/>
          <a:ext cx="1663541" cy="397986"/>
        </a:xfrm>
        <a:prstGeom prst="rect">
          <a:avLst/>
        </a:prstGeom>
        <a:solidFill>
          <a:schemeClr val="accent5">
            <a:hueOff val="72001"/>
            <a:satOff val="1738"/>
            <a:lumOff val="-8392"/>
            <a:alphaOff val="0"/>
          </a:schemeClr>
        </a:solidFill>
        <a:ln w="12700" cap="flat" cmpd="sng" algn="ctr">
          <a:solidFill>
            <a:schemeClr val="accent5">
              <a:hueOff val="72001"/>
              <a:satOff val="1738"/>
              <a:lumOff val="-8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Spt. 2021 - SIEC</a:t>
          </a:r>
        </a:p>
      </dsp:txBody>
      <dsp:txXfrm>
        <a:off x="2218054" y="1790937"/>
        <a:ext cx="1663541" cy="397986"/>
      </dsp:txXfrm>
    </dsp:sp>
    <dsp:sp modelId="{FEBD3C2A-A340-470A-A475-AE614EA07678}">
      <dsp:nvSpPr>
        <dsp:cNvPr id="0" name=""/>
        <dsp:cNvSpPr/>
      </dsp:nvSpPr>
      <dsp:spPr>
        <a:xfrm>
          <a:off x="1663541" y="258691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Joined Siemens in the project and began looking for local partners hat would be willing to undertake the project</a:t>
          </a:r>
        </a:p>
      </dsp:txBody>
      <dsp:txXfrm>
        <a:off x="1663541" y="2586910"/>
        <a:ext cx="2772568" cy="1392951"/>
      </dsp:txXfrm>
    </dsp:sp>
    <dsp:sp modelId="{080474C8-0FEA-4FD1-97F1-0978CFB4A37F}">
      <dsp:nvSpPr>
        <dsp:cNvPr id="0" name=""/>
        <dsp:cNvSpPr/>
      </dsp:nvSpPr>
      <dsp:spPr>
        <a:xfrm>
          <a:off x="3049825" y="2188924"/>
          <a:ext cx="0" cy="318388"/>
        </a:xfrm>
        <a:prstGeom prst="line">
          <a:avLst/>
        </a:prstGeom>
        <a:noFill/>
        <a:ln w="6350" cap="flat" cmpd="sng" algn="ctr">
          <a:solidFill>
            <a:schemeClr val="accent5">
              <a:hueOff val="90002"/>
              <a:satOff val="2173"/>
              <a:lumOff val="-104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010027" y="2507313"/>
          <a:ext cx="79597" cy="79597"/>
        </a:xfrm>
        <a:prstGeom prst="ellipse">
          <a:avLst/>
        </a:prstGeom>
        <a:solidFill>
          <a:schemeClr val="accent5">
            <a:hueOff val="72001"/>
            <a:satOff val="1738"/>
            <a:lumOff val="-8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3881596" y="1790937"/>
          <a:ext cx="1663541" cy="397986"/>
        </a:xfrm>
        <a:prstGeom prst="rect">
          <a:avLst/>
        </a:prstGeom>
        <a:solidFill>
          <a:schemeClr val="accent5">
            <a:hueOff val="144003"/>
            <a:satOff val="3477"/>
            <a:lumOff val="-16784"/>
            <a:alphaOff val="0"/>
          </a:schemeClr>
        </a:solidFill>
        <a:ln w="12700" cap="flat" cmpd="sng" algn="ctr">
          <a:solidFill>
            <a:schemeClr val="accent5">
              <a:hueOff val="144003"/>
              <a:satOff val="3477"/>
              <a:lumOff val="-16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CA" sz="1800" kern="1200" dirty="0">
              <a:latin typeface="+mn-lt"/>
            </a:rPr>
            <a:t>Oct. 2021 - GSCS</a:t>
          </a:r>
          <a:endParaRPr lang="en-US" sz="1800" kern="1200" dirty="0">
            <a:latin typeface="+mn-lt"/>
          </a:endParaRPr>
        </a:p>
      </dsp:txBody>
      <dsp:txXfrm>
        <a:off x="3881596" y="1790937"/>
        <a:ext cx="1663541" cy="397986"/>
      </dsp:txXfrm>
    </dsp:sp>
    <dsp:sp modelId="{80CDBBF8-C6B4-4166-87C1-DC9120CC7586}">
      <dsp:nvSpPr>
        <dsp:cNvPr id="0" name=""/>
        <dsp:cNvSpPr/>
      </dsp:nvSpPr>
      <dsp:spPr>
        <a:xfrm>
          <a:off x="3327082" y="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Partnered with Siemens and SIEC.  BJM was chosen as the location and developers needed to be hired to progress the project</a:t>
          </a:r>
          <a:endParaRPr lang="en-US" sz="1800" kern="1200" dirty="0">
            <a:latin typeface="+mn-lt"/>
          </a:endParaRPr>
        </a:p>
      </dsp:txBody>
      <dsp:txXfrm>
        <a:off x="3327082" y="0"/>
        <a:ext cx="2772568" cy="1392951"/>
      </dsp:txXfrm>
    </dsp:sp>
    <dsp:sp modelId="{89759DE5-9F8A-470E-A6D8-F13BB4DEE93D}">
      <dsp:nvSpPr>
        <dsp:cNvPr id="0" name=""/>
        <dsp:cNvSpPr/>
      </dsp:nvSpPr>
      <dsp:spPr>
        <a:xfrm>
          <a:off x="4713366" y="1472548"/>
          <a:ext cx="0" cy="31838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4673568" y="1392951"/>
          <a:ext cx="79597" cy="79597"/>
        </a:xfrm>
        <a:prstGeom prst="ellipse">
          <a:avLst/>
        </a:prstGeom>
        <a:solidFill>
          <a:schemeClr val="accent5">
            <a:hueOff val="144003"/>
            <a:satOff val="3477"/>
            <a:lumOff val="-16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5545137" y="1790937"/>
          <a:ext cx="1663541" cy="397986"/>
        </a:xfrm>
        <a:prstGeom prst="rect">
          <a:avLst/>
        </a:prstGeom>
        <a:solidFill>
          <a:schemeClr val="accent5">
            <a:hueOff val="216004"/>
            <a:satOff val="5215"/>
            <a:lumOff val="-25177"/>
            <a:alphaOff val="0"/>
          </a:schemeClr>
        </a:solidFill>
        <a:ln w="12700" cap="flat" cmpd="sng" algn="ctr">
          <a:solidFill>
            <a:schemeClr val="accent5">
              <a:hueOff val="216004"/>
              <a:satOff val="5215"/>
              <a:lumOff val="-2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Nov. 2021 - Graham</a:t>
          </a:r>
        </a:p>
      </dsp:txBody>
      <dsp:txXfrm>
        <a:off x="5545137" y="1790937"/>
        <a:ext cx="1663541" cy="397986"/>
      </dsp:txXfrm>
    </dsp:sp>
    <dsp:sp modelId="{1BB5FD64-47F9-47A3-911F-535BFE17A3B9}">
      <dsp:nvSpPr>
        <dsp:cNvPr id="0" name=""/>
        <dsp:cNvSpPr/>
      </dsp:nvSpPr>
      <dsp:spPr>
        <a:xfrm>
          <a:off x="4990623" y="258691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Hired by SIEC and GSCS to lay the foundation and construct the </a:t>
          </a:r>
          <a:r>
            <a:rPr lang="en-US" sz="1800" kern="1200" dirty="0" err="1"/>
            <a:t>Smartflower</a:t>
          </a:r>
          <a:r>
            <a:rPr lang="en-US" sz="1800" kern="1200" dirty="0"/>
            <a:t> in conjunction with the City of Saskatoon and other partners</a:t>
          </a:r>
          <a:endParaRPr lang="en-US" sz="1800" kern="1200" dirty="0">
            <a:latin typeface="+mn-lt"/>
          </a:endParaRPr>
        </a:p>
      </dsp:txBody>
      <dsp:txXfrm>
        <a:off x="4990623" y="2586910"/>
        <a:ext cx="2772568" cy="1392951"/>
      </dsp:txXfrm>
    </dsp:sp>
    <dsp:sp modelId="{FE9B27EB-7AC7-485A-9A55-41E8118F9EAF}">
      <dsp:nvSpPr>
        <dsp:cNvPr id="0" name=""/>
        <dsp:cNvSpPr/>
      </dsp:nvSpPr>
      <dsp:spPr>
        <a:xfrm>
          <a:off x="6376908" y="2188924"/>
          <a:ext cx="0" cy="31838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6337109" y="2507313"/>
          <a:ext cx="79597" cy="79597"/>
        </a:xfrm>
        <a:prstGeom prst="ellipse">
          <a:avLst/>
        </a:prstGeom>
        <a:solidFill>
          <a:schemeClr val="accent5">
            <a:hueOff val="216004"/>
            <a:satOff val="5215"/>
            <a:lumOff val="-2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a:off x="7208678" y="1790937"/>
          <a:ext cx="1663541" cy="397986"/>
        </a:xfrm>
        <a:prstGeom prst="rect">
          <a:avLst/>
        </a:prstGeom>
        <a:solidFill>
          <a:schemeClr val="accent5">
            <a:hueOff val="288005"/>
            <a:satOff val="6954"/>
            <a:lumOff val="-33569"/>
            <a:alphaOff val="0"/>
          </a:schemeClr>
        </a:solidFill>
        <a:ln w="12700" cap="flat" cmpd="sng" algn="ctr">
          <a:solidFill>
            <a:schemeClr val="accent5">
              <a:hueOff val="288005"/>
              <a:satOff val="6954"/>
              <a:lumOff val="-33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Nov. 2021 – Humboldt Electric</a:t>
          </a:r>
        </a:p>
      </dsp:txBody>
      <dsp:txXfrm>
        <a:off x="7208678" y="1790937"/>
        <a:ext cx="1663541" cy="397986"/>
      </dsp:txXfrm>
    </dsp:sp>
    <dsp:sp modelId="{1FA3C236-5719-4A33-A6BB-80FA85F940E3}">
      <dsp:nvSpPr>
        <dsp:cNvPr id="0" name=""/>
        <dsp:cNvSpPr/>
      </dsp:nvSpPr>
      <dsp:spPr>
        <a:xfrm>
          <a:off x="6654165" y="0"/>
          <a:ext cx="2772568"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t>Hired to plan and organize the </a:t>
          </a:r>
          <a:r>
            <a:rPr lang="en-US" sz="1800" kern="1200" dirty="0" err="1"/>
            <a:t>Smartflower</a:t>
          </a:r>
          <a:r>
            <a:rPr lang="en-US" sz="1800" kern="1200" dirty="0"/>
            <a:t> with Graham to ensure it runs and operates properly</a:t>
          </a:r>
          <a:endParaRPr lang="en-US" sz="1800" kern="1200" dirty="0">
            <a:latin typeface="+mn-lt"/>
          </a:endParaRPr>
        </a:p>
      </dsp:txBody>
      <dsp:txXfrm>
        <a:off x="6654165" y="0"/>
        <a:ext cx="2772568" cy="1392951"/>
      </dsp:txXfrm>
    </dsp:sp>
    <dsp:sp modelId="{18F1C823-9ACD-4FCD-8102-F468DCE57A45}">
      <dsp:nvSpPr>
        <dsp:cNvPr id="0" name=""/>
        <dsp:cNvSpPr/>
      </dsp:nvSpPr>
      <dsp:spPr>
        <a:xfrm>
          <a:off x="8040449" y="1472548"/>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8000650" y="1392951"/>
          <a:ext cx="79597" cy="79597"/>
        </a:xfrm>
        <a:prstGeom prst="ellipse">
          <a:avLst/>
        </a:prstGeom>
        <a:solidFill>
          <a:schemeClr val="accent5">
            <a:hueOff val="288005"/>
            <a:satOff val="6954"/>
            <a:lumOff val="-33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32A42-19E5-4295-9638-E9994D74D296}">
      <dsp:nvSpPr>
        <dsp:cNvPr id="0" name=""/>
        <dsp:cNvSpPr/>
      </dsp:nvSpPr>
      <dsp:spPr>
        <a:xfrm rot="5400000">
          <a:off x="9504997" y="1158160"/>
          <a:ext cx="397986" cy="1663541"/>
        </a:xfrm>
        <a:prstGeom prst="round2SameRect">
          <a:avLst/>
        </a:prstGeom>
        <a:solidFill>
          <a:schemeClr val="accent5">
            <a:hueOff val="360006"/>
            <a:satOff val="8692"/>
            <a:lumOff val="-41961"/>
            <a:alphaOff val="0"/>
          </a:schemeClr>
        </a:solidFill>
        <a:ln w="12700" cap="flat" cmpd="sng" algn="ctr">
          <a:solidFill>
            <a:schemeClr val="accent5">
              <a:hueOff val="360006"/>
              <a:satOff val="8692"/>
              <a:lumOff val="-4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Nov, 2021 - Innovation Saskatchewan</a:t>
          </a:r>
        </a:p>
      </dsp:txBody>
      <dsp:txXfrm rot="-5400000">
        <a:off x="8872220" y="1810365"/>
        <a:ext cx="1644113" cy="359130"/>
      </dsp:txXfrm>
    </dsp:sp>
    <dsp:sp modelId="{C502CCCD-2FE4-4588-BFF0-7FE3DCC638C4}">
      <dsp:nvSpPr>
        <dsp:cNvPr id="0" name=""/>
        <dsp:cNvSpPr/>
      </dsp:nvSpPr>
      <dsp:spPr>
        <a:xfrm>
          <a:off x="8317706" y="2586910"/>
          <a:ext cx="2772568" cy="1392951"/>
        </a:xfrm>
        <a:prstGeom prst="rect">
          <a:avLst/>
        </a:prstGeom>
        <a:noFill/>
        <a:ln>
          <a:noFill/>
        </a:ln>
        <a:effectLst/>
      </dsp:spPr>
      <dsp:style>
        <a:lnRef idx="0">
          <a:scrgbClr r="0" g="0" b="0"/>
        </a:lnRef>
        <a:fillRef idx="0">
          <a:scrgbClr r="0" g="0" b="0"/>
        </a:fillRef>
        <a:effectRef idx="0">
          <a:scrgbClr r="0" g="0" b="0"/>
        </a:effectRef>
        <a:fontRef idx="minor"/>
      </dsp:style>
    </dsp:sp>
    <dsp:sp modelId="{D1DDE6B7-CA25-470C-8F35-E4EF6025584E}">
      <dsp:nvSpPr>
        <dsp:cNvPr id="0" name=""/>
        <dsp:cNvSpPr/>
      </dsp:nvSpPr>
      <dsp:spPr>
        <a:xfrm>
          <a:off x="9703990" y="2188924"/>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762EBDF5-CFA3-4085-8BB7-BB36501E5C06}">
      <dsp:nvSpPr>
        <dsp:cNvPr id="0" name=""/>
        <dsp:cNvSpPr/>
      </dsp:nvSpPr>
      <dsp:spPr>
        <a:xfrm>
          <a:off x="9664192" y="2507313"/>
          <a:ext cx="79597" cy="79597"/>
        </a:xfrm>
        <a:prstGeom prst="ellipse">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12/14/2022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Questions:</a:t>
            </a:r>
          </a:p>
          <a:p>
            <a:pPr marL="228600" indent="-228600">
              <a:buAutoNum type="arabicParenR"/>
            </a:pPr>
            <a:r>
              <a:rPr lang="en-CA" dirty="0"/>
              <a:t>What do you think of when the word technology comes to mind?  (fill the board with student responses)</a:t>
            </a:r>
          </a:p>
          <a:p>
            <a:pPr marL="228600" indent="-228600">
              <a:buAutoNum type="arabicParenR"/>
            </a:pPr>
            <a:r>
              <a:rPr lang="en-CA" dirty="0"/>
              <a:t>How many items can you name from this photo alone?  Inquire and extend if they know how if this technology has improved today, and in what form is it in now?  Also inquire if they know what it looked like and functioned like in the form before what is presented*</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a:t>
            </a:fld>
            <a:endParaRPr lang="en-US"/>
          </a:p>
        </p:txBody>
      </p:sp>
    </p:spTree>
    <p:extLst>
      <p:ext uri="{BB962C8B-B14F-4D97-AF65-F5344CB8AC3E}">
        <p14:creationId xmlns:p14="http://schemas.microsoft.com/office/powerpoint/2010/main" val="320454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Click the title for the </a:t>
            </a:r>
            <a:r>
              <a:rPr lang="en-CA" dirty="0" err="1"/>
              <a:t>youtube</a:t>
            </a:r>
            <a:r>
              <a:rPr lang="en-CA" dirty="0"/>
              <a:t> link (~1:50 news clip)</a:t>
            </a:r>
          </a:p>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13</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14</a:t>
            </a:fld>
            <a:endParaRPr lang="en-US"/>
          </a:p>
        </p:txBody>
      </p:sp>
    </p:spTree>
    <p:extLst>
      <p:ext uri="{BB962C8B-B14F-4D97-AF65-F5344CB8AC3E}">
        <p14:creationId xmlns:p14="http://schemas.microsoft.com/office/powerpoint/2010/main" val="293063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 notes</a:t>
            </a: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15</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16</a:t>
            </a:fld>
            <a:endParaRPr lang="en-US"/>
          </a:p>
        </p:txBody>
      </p:sp>
    </p:spTree>
    <p:extLst>
      <p:ext uri="{BB962C8B-B14F-4D97-AF65-F5344CB8AC3E}">
        <p14:creationId xmlns:p14="http://schemas.microsoft.com/office/powerpoint/2010/main" val="3351360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17</a:t>
            </a:fld>
            <a:endParaRPr lang="en-US"/>
          </a:p>
        </p:txBody>
      </p:sp>
    </p:spTree>
    <p:extLst>
      <p:ext uri="{BB962C8B-B14F-4D97-AF65-F5344CB8AC3E}">
        <p14:creationId xmlns:p14="http://schemas.microsoft.com/office/powerpoint/2010/main" val="1304405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18</a:t>
            </a:fld>
            <a:endParaRPr lang="en-US"/>
          </a:p>
        </p:txBody>
      </p:sp>
    </p:spTree>
    <p:extLst>
      <p:ext uri="{BB962C8B-B14F-4D97-AF65-F5344CB8AC3E}">
        <p14:creationId xmlns:p14="http://schemas.microsoft.com/office/powerpoint/2010/main" val="198557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19</a:t>
            </a:fld>
            <a:endParaRPr lang="en-US"/>
          </a:p>
        </p:txBody>
      </p:sp>
    </p:spTree>
    <p:extLst>
      <p:ext uri="{BB962C8B-B14F-4D97-AF65-F5344CB8AC3E}">
        <p14:creationId xmlns:p14="http://schemas.microsoft.com/office/powerpoint/2010/main" val="329875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20</a:t>
            </a:fld>
            <a:endParaRPr lang="en-US"/>
          </a:p>
        </p:txBody>
      </p:sp>
    </p:spTree>
    <p:extLst>
      <p:ext uri="{BB962C8B-B14F-4D97-AF65-F5344CB8AC3E}">
        <p14:creationId xmlns:p14="http://schemas.microsoft.com/office/powerpoint/2010/main" val="378866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Hyperlinks to company websites in names for further exploration if desired**</a:t>
            </a: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21</a:t>
            </a:fld>
            <a:endParaRPr lang="en-US"/>
          </a:p>
        </p:txBody>
      </p:sp>
    </p:spTree>
    <p:extLst>
      <p:ext uri="{BB962C8B-B14F-4D97-AF65-F5344CB8AC3E}">
        <p14:creationId xmlns:p14="http://schemas.microsoft.com/office/powerpoint/2010/main" val="39633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Hyperlinks to company websites in names for further exploration if desired**</a:t>
            </a: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22</a:t>
            </a:fld>
            <a:endParaRPr lang="en-US"/>
          </a:p>
        </p:txBody>
      </p:sp>
    </p:spTree>
    <p:extLst>
      <p:ext uri="{BB962C8B-B14F-4D97-AF65-F5344CB8AC3E}">
        <p14:creationId xmlns:p14="http://schemas.microsoft.com/office/powerpoint/2010/main" val="201851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Discuss the role of government, research, and environmental research today* (teacher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a:t>
            </a:fld>
            <a:endParaRPr lang="en-US"/>
          </a:p>
        </p:txBody>
      </p:sp>
    </p:spTree>
    <p:extLst>
      <p:ext uri="{BB962C8B-B14F-4D97-AF65-F5344CB8AC3E}">
        <p14:creationId xmlns:p14="http://schemas.microsoft.com/office/powerpoint/2010/main" val="201947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*need information on who and when for partnerships*</a:t>
            </a:r>
          </a:p>
          <a:p>
            <a:r>
              <a:rPr lang="en-CA" dirty="0"/>
              <a:t>- Also need to make reference sheet with more details for teachers to expand on roles and information presented here*</a:t>
            </a:r>
            <a:endParaRPr lang="en-US" dirty="0"/>
          </a:p>
        </p:txBody>
      </p:sp>
      <p:sp>
        <p:nvSpPr>
          <p:cNvPr id="4" name="Slide Number Placeholder 3"/>
          <p:cNvSpPr>
            <a:spLocks noGrp="1"/>
          </p:cNvSpPr>
          <p:nvPr>
            <p:ph type="sldNum" sz="quarter" idx="10"/>
          </p:nvPr>
        </p:nvSpPr>
        <p:spPr/>
        <p:txBody>
          <a:bodyPr/>
          <a:lstStyle/>
          <a:p>
            <a:fld id="{32DC0559-D619-4E56-BF6F-3712370C2150}" type="slidenum">
              <a:rPr lang="en-US" smtClean="0"/>
              <a:t>23</a:t>
            </a:fld>
            <a:endParaRPr lang="en-US"/>
          </a:p>
        </p:txBody>
      </p:sp>
    </p:spTree>
    <p:extLst>
      <p:ext uri="{BB962C8B-B14F-4D97-AF65-F5344CB8AC3E}">
        <p14:creationId xmlns:p14="http://schemas.microsoft.com/office/powerpoint/2010/main" val="514541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Links to news articles are in the names for viewing as interested</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24</a:t>
            </a:fld>
            <a:endParaRPr lang="en-US"/>
          </a:p>
        </p:txBody>
      </p:sp>
    </p:spTree>
    <p:extLst>
      <p:ext uri="{BB962C8B-B14F-4D97-AF65-F5344CB8AC3E}">
        <p14:creationId xmlns:p14="http://schemas.microsoft.com/office/powerpoint/2010/main" val="799550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25</a:t>
            </a:fld>
            <a:endParaRPr lang="en-US"/>
          </a:p>
        </p:txBody>
      </p:sp>
    </p:spTree>
    <p:extLst>
      <p:ext uri="{BB962C8B-B14F-4D97-AF65-F5344CB8AC3E}">
        <p14:creationId xmlns:p14="http://schemas.microsoft.com/office/powerpoint/2010/main" val="303661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Discuss any student ideas of what they can think of*</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26</a:t>
            </a:fld>
            <a:endParaRPr lang="en-US"/>
          </a:p>
        </p:txBody>
      </p:sp>
    </p:spTree>
    <p:extLst>
      <p:ext uri="{BB962C8B-B14F-4D97-AF65-F5344CB8AC3E}">
        <p14:creationId xmlns:p14="http://schemas.microsoft.com/office/powerpoint/2010/main" val="372413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Links  to websites in the titles*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27</a:t>
            </a:fld>
            <a:endParaRPr lang="en-US"/>
          </a:p>
        </p:txBody>
      </p:sp>
    </p:spTree>
    <p:extLst>
      <p:ext uri="{BB962C8B-B14F-4D97-AF65-F5344CB8AC3E}">
        <p14:creationId xmlns:p14="http://schemas.microsoft.com/office/powerpoint/2010/main" val="3418220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28</a:t>
            </a:fld>
            <a:endParaRPr lang="en-US"/>
          </a:p>
        </p:txBody>
      </p:sp>
    </p:spTree>
    <p:extLst>
      <p:ext uri="{BB962C8B-B14F-4D97-AF65-F5344CB8AC3E}">
        <p14:creationId xmlns:p14="http://schemas.microsoft.com/office/powerpoint/2010/main" val="415089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Discuss the links of education and economic structures in the development of new technology and research (teacher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3</a:t>
            </a:fld>
            <a:endParaRPr lang="en-US"/>
          </a:p>
        </p:txBody>
      </p:sp>
    </p:spTree>
    <p:extLst>
      <p:ext uri="{BB962C8B-B14F-4D97-AF65-F5344CB8AC3E}">
        <p14:creationId xmlns:p14="http://schemas.microsoft.com/office/powerpoint/2010/main" val="47837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Discuss the links from public interest, social interest, leading to investors and currency flow to push for new developments (teacher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4</a:t>
            </a:fld>
            <a:endParaRPr lang="en-US"/>
          </a:p>
        </p:txBody>
      </p:sp>
    </p:spTree>
    <p:extLst>
      <p:ext uri="{BB962C8B-B14F-4D97-AF65-F5344CB8AC3E}">
        <p14:creationId xmlns:p14="http://schemas.microsoft.com/office/powerpoint/2010/main" val="327946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Discuss the role of communication, interrelation, and the importance of new ideas leading to new technologies and possible ways of living in Canada (teacher notes)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5</a:t>
            </a:fld>
            <a:endParaRPr lang="en-US"/>
          </a:p>
        </p:txBody>
      </p:sp>
    </p:spTree>
    <p:extLst>
      <p:ext uri="{BB962C8B-B14F-4D97-AF65-F5344CB8AC3E}">
        <p14:creationId xmlns:p14="http://schemas.microsoft.com/office/powerpoint/2010/main" val="9821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Make a list and discuss.  This discussion should be getting students mentally in the frame of mind to select a possible technology for their preliminary research. </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6</a:t>
            </a:fld>
            <a:endParaRPr lang="en-US"/>
          </a:p>
        </p:txBody>
      </p:sp>
    </p:spTree>
    <p:extLst>
      <p:ext uri="{BB962C8B-B14F-4D97-AF65-F5344CB8AC3E}">
        <p14:creationId xmlns:p14="http://schemas.microsoft.com/office/powerpoint/2010/main" val="423092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8</a:t>
            </a:fld>
            <a:endParaRPr lang="en-US"/>
          </a:p>
        </p:txBody>
      </p:sp>
    </p:spTree>
    <p:extLst>
      <p:ext uri="{BB962C8B-B14F-4D97-AF65-F5344CB8AC3E}">
        <p14:creationId xmlns:p14="http://schemas.microsoft.com/office/powerpoint/2010/main" val="406820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for this varies on class activity*</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10</a:t>
            </a:fld>
            <a:endParaRPr lang="en-US"/>
          </a:p>
        </p:txBody>
      </p:sp>
    </p:spTree>
    <p:extLst>
      <p:ext uri="{BB962C8B-B14F-4D97-AF65-F5344CB8AC3E}">
        <p14:creationId xmlns:p14="http://schemas.microsoft.com/office/powerpoint/2010/main" val="127149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Try and make a list on the board of all the careers, partners, and jobs utilized to develop, install, and run the microgrid in our classrooms**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12</a:t>
            </a:fld>
            <a:endParaRPr lang="en-US"/>
          </a:p>
        </p:txBody>
      </p:sp>
    </p:spTree>
    <p:extLst>
      <p:ext uri="{BB962C8B-B14F-4D97-AF65-F5344CB8AC3E}">
        <p14:creationId xmlns:p14="http://schemas.microsoft.com/office/powerpoint/2010/main" val="3006360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_Q7MC_0sE6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saskatooniec.ca/smartflower/" TargetMode="External"/><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hyperlink" Target="https://www.gscs.ca/" TargetMode="External"/><Relationship Id="rId4" Type="http://schemas.openxmlformats.org/officeDocument/2006/relationships/hyperlink" Target="https://new.siemens.com/ca/en.htm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grahambuilds.com/project-profiles/?office=ca-sk-saskatoon" TargetMode="External"/><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hyperlink" Target="https://innovationsask.ca/" TargetMode="External"/><Relationship Id="rId4" Type="http://schemas.openxmlformats.org/officeDocument/2006/relationships/hyperlink" Target="https://www.humboldtelectric.com/projects/"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cjwwradio.com/2022/09/22/153047/"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mms.tveyes.com/MediaView/?c3RhdGlvbj0xNDE3MCZTdGFydERhdGVUaW1lPTA5JTJmMjIlMmYyMDIyKzIzJTNhNDQlM2EwMCZFbmREYXRlVGltZT0wOSUyZjIyJTJmMjAyMisyMyUzYTQ1JTNhMTYmJnBsYXlzdG9wPTA5JTJmMjIlMmYyMDIyKzIzJTNhNDUlM2EwMyZwYXJ0bmVyaWQ9NzMxMyYmaGlnaGxpZ2h0cmVnZXg9Jm1vZGVkaXRvcmVuYWJsZT10cnVlJm1vZGVkaXRvcmRlc3RpbmF0aW9ucz00JiZleHBpcmF0aW9uPTEwJTJmMjIlMmYyMDIyKzIzJTNhNDQlM2EwMC4wMDAmaW5zdGFudFBsYXk9VHJ1ZSZzaWduYXR1cmU9YzNhNTYzMDY0OGVkNmJmYTcyNGUxNGM1NjVkMmExMTM=" TargetMode="External"/><Relationship Id="rId5" Type="http://schemas.openxmlformats.org/officeDocument/2006/relationships/hyperlink" Target="https://thestarphoenix.com/news/local-news/solar-powered-smartflower-microgrid-at-bishop-mahoney-the-first-of-its-kind-in-canada" TargetMode="External"/><Relationship Id="rId4" Type="http://schemas.openxmlformats.org/officeDocument/2006/relationships/hyperlink" Target="https://globalnews.ca/news/9148743/sun-tracking-solar-panel-saskatoon-school-ste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deepcorp.ca/"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www.saskpower.com/Our-Power-Future/Our-Electricity/Electrical-System/Balancing-Supply-Options/Biomass" TargetMode="External"/><Relationship Id="rId4" Type="http://schemas.openxmlformats.org/officeDocument/2006/relationships/hyperlink" Target="https://www.saskpower.com/about-us/media-information/news-releases/2021/bekevar-wind-energy-project-to-generate-200-mw-of-clean-renewable-energy-in-se-saskatchewan#:~:text=Saskatchewan%20currently%20has%20six%20wind,near%20Assiniboia%20(200%20M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saskatooniec.ca/" TargetMode="External"/><Relationship Id="rId7" Type="http://schemas.openxmlformats.org/officeDocument/2006/relationships/hyperlink" Target="https://wdm.ca/special_feature/saskatchewan-innovation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thinksask.ca/invest/technology" TargetMode="External"/><Relationship Id="rId5" Type="http://schemas.openxmlformats.org/officeDocument/2006/relationships/hyperlink" Target="https://innovationsask.ca/technology" TargetMode="External"/><Relationship Id="rId4" Type="http://schemas.openxmlformats.org/officeDocument/2006/relationships/hyperlink" Target="https://www.siemens.com/global/en.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C49C-A8BA-470F-8A06-FC8EE0142F4D}"/>
              </a:ext>
            </a:extLst>
          </p:cNvPr>
          <p:cNvSpPr>
            <a:spLocks noGrp="1"/>
          </p:cNvSpPr>
          <p:nvPr>
            <p:ph type="ctrTitle"/>
          </p:nvPr>
        </p:nvSpPr>
        <p:spPr/>
        <p:txBody>
          <a:bodyPr/>
          <a:lstStyle/>
          <a:p>
            <a:r>
              <a:rPr lang="en-CA" dirty="0"/>
              <a:t>Technology in Canada Today</a:t>
            </a:r>
            <a:endParaRPr lang="en-US" dirty="0"/>
          </a:p>
        </p:txBody>
      </p:sp>
      <p:sp>
        <p:nvSpPr>
          <p:cNvPr id="4" name="Text Placeholder 3">
            <a:extLst>
              <a:ext uri="{FF2B5EF4-FFF2-40B4-BE49-F238E27FC236}">
                <a16:creationId xmlns:a16="http://schemas.microsoft.com/office/drawing/2014/main" id="{E81ADE77-7A0D-46FC-94AD-3B5AAF17434F}"/>
              </a:ext>
            </a:extLst>
          </p:cNvPr>
          <p:cNvSpPr>
            <a:spLocks noGrp="1"/>
          </p:cNvSpPr>
          <p:nvPr>
            <p:ph type="body" sz="quarter" idx="14"/>
          </p:nvPr>
        </p:nvSpPr>
        <p:spPr/>
        <p:txBody>
          <a:bodyPr/>
          <a:lstStyle/>
          <a:p>
            <a:pPr algn="ctr"/>
            <a:endParaRPr lang="en-CA" dirty="0"/>
          </a:p>
          <a:p>
            <a:pPr algn="ctr"/>
            <a:r>
              <a:rPr lang="en-CA" dirty="0"/>
              <a:t>Social structures that give rise </a:t>
            </a:r>
          </a:p>
          <a:p>
            <a:pPr algn="ctr"/>
            <a:r>
              <a:rPr lang="en-CA" dirty="0"/>
              <a:t>to what we use</a:t>
            </a:r>
            <a:endParaRPr lang="en-US" dirty="0"/>
          </a:p>
        </p:txBody>
      </p:sp>
      <p:pic>
        <p:nvPicPr>
          <p:cNvPr id="10" name="Picture Placeholder 9" descr="A picture containing items, arranged&#10;&#10;Description automatically generated">
            <a:extLst>
              <a:ext uri="{FF2B5EF4-FFF2-40B4-BE49-F238E27FC236}">
                <a16:creationId xmlns:a16="http://schemas.microsoft.com/office/drawing/2014/main" id="{7DCF28EC-8987-443C-BE11-7EEC7CE81D52}"/>
              </a:ext>
            </a:extLst>
          </p:cNvPr>
          <p:cNvPicPr>
            <a:picLocks noGrp="1" noChangeAspect="1"/>
          </p:cNvPicPr>
          <p:nvPr>
            <p:ph type="pic" sz="quarter" idx="13"/>
          </p:nvPr>
        </p:nvPicPr>
        <p:blipFill>
          <a:blip r:embed="rId3"/>
          <a:srcRect l="11944" r="11944"/>
          <a:stretch>
            <a:fillRect/>
          </a:stretch>
        </p:blipFill>
        <p:spPr/>
      </p:pic>
    </p:spTree>
    <p:extLst>
      <p:ext uri="{BB962C8B-B14F-4D97-AF65-F5344CB8AC3E}">
        <p14:creationId xmlns:p14="http://schemas.microsoft.com/office/powerpoint/2010/main" val="462926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9579-C422-4026-8C5E-EEC74F17C540}"/>
              </a:ext>
            </a:extLst>
          </p:cNvPr>
          <p:cNvSpPr>
            <a:spLocks noGrp="1"/>
          </p:cNvSpPr>
          <p:nvPr>
            <p:ph type="title"/>
          </p:nvPr>
        </p:nvSpPr>
        <p:spPr/>
        <p:txBody>
          <a:bodyPr/>
          <a:lstStyle/>
          <a:p>
            <a:pPr algn="ctr"/>
            <a:r>
              <a:rPr lang="en-CA" dirty="0"/>
              <a:t>Collaboration Time!</a:t>
            </a:r>
            <a:endParaRPr lang="en-US" dirty="0"/>
          </a:p>
        </p:txBody>
      </p:sp>
      <p:sp>
        <p:nvSpPr>
          <p:cNvPr id="3" name="Content Placeholder 2">
            <a:extLst>
              <a:ext uri="{FF2B5EF4-FFF2-40B4-BE49-F238E27FC236}">
                <a16:creationId xmlns:a16="http://schemas.microsoft.com/office/drawing/2014/main" id="{AFBA5338-2C61-4DAF-A44D-2ADA41EB508E}"/>
              </a:ext>
            </a:extLst>
          </p:cNvPr>
          <p:cNvSpPr>
            <a:spLocks noGrp="1"/>
          </p:cNvSpPr>
          <p:nvPr>
            <p:ph idx="1"/>
          </p:nvPr>
        </p:nvSpPr>
        <p:spPr/>
        <p:txBody>
          <a:bodyPr/>
          <a:lstStyle/>
          <a:p>
            <a:r>
              <a:rPr lang="en-CA" dirty="0"/>
              <a:t>We will now take some time to share some of the ideas, information and details that came from our research time on our top three technology selections.  </a:t>
            </a:r>
          </a:p>
          <a:p>
            <a:endParaRPr lang="en-CA" dirty="0"/>
          </a:p>
          <a:p>
            <a:r>
              <a:rPr lang="en-CA" dirty="0"/>
              <a:t>Pick the one you found yourself most interesting to share about and we will learn from one another before moving on.</a:t>
            </a:r>
          </a:p>
          <a:p>
            <a:pPr marL="0" indent="0">
              <a:buNone/>
            </a:pPr>
            <a:endParaRPr lang="en-US" dirty="0"/>
          </a:p>
          <a:p>
            <a:pPr marL="0" indent="0">
              <a:buNone/>
            </a:pPr>
            <a:endParaRPr lang="en-US" dirty="0"/>
          </a:p>
          <a:p>
            <a:pPr marL="0" indent="0">
              <a:buNone/>
            </a:pPr>
            <a:endParaRPr lang="en-CA" dirty="0"/>
          </a:p>
        </p:txBody>
      </p:sp>
      <p:sp>
        <p:nvSpPr>
          <p:cNvPr id="6" name="Slide Number Placeholder 5">
            <a:extLst>
              <a:ext uri="{FF2B5EF4-FFF2-40B4-BE49-F238E27FC236}">
                <a16:creationId xmlns:a16="http://schemas.microsoft.com/office/drawing/2014/main" id="{C0D95F6E-98C9-4C02-ABB9-2FEEF8AC05E0}"/>
              </a:ext>
            </a:extLst>
          </p:cNvPr>
          <p:cNvSpPr>
            <a:spLocks noGrp="1"/>
          </p:cNvSpPr>
          <p:nvPr>
            <p:ph type="sldNum" sz="quarter" idx="12"/>
          </p:nvPr>
        </p:nvSpPr>
        <p:spPr/>
        <p:txBody>
          <a:bodyPr/>
          <a:lstStyle/>
          <a:p>
            <a:fld id="{DBA1B0FB-D917-4C8C-928F-313BD683BF39}" type="slidenum">
              <a:rPr lang="en-US" smtClean="0"/>
              <a:t>10</a:t>
            </a:fld>
            <a:endParaRPr lang="en-US"/>
          </a:p>
        </p:txBody>
      </p:sp>
    </p:spTree>
    <p:extLst>
      <p:ext uri="{BB962C8B-B14F-4D97-AF65-F5344CB8AC3E}">
        <p14:creationId xmlns:p14="http://schemas.microsoft.com/office/powerpoint/2010/main" val="189765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C940-9B4F-4F3D-93CA-CDB59A5BAB22}"/>
              </a:ext>
            </a:extLst>
          </p:cNvPr>
          <p:cNvSpPr>
            <a:spLocks noGrp="1"/>
          </p:cNvSpPr>
          <p:nvPr>
            <p:ph type="title"/>
          </p:nvPr>
        </p:nvSpPr>
        <p:spPr/>
        <p:txBody>
          <a:bodyPr/>
          <a:lstStyle/>
          <a:p>
            <a:r>
              <a:rPr lang="en-CA" dirty="0"/>
              <a:t>Technology in our lives today</a:t>
            </a:r>
            <a:endParaRPr lang="en-US" dirty="0"/>
          </a:p>
        </p:txBody>
      </p:sp>
      <p:sp>
        <p:nvSpPr>
          <p:cNvPr id="3" name="Content Placeholder 2">
            <a:extLst>
              <a:ext uri="{FF2B5EF4-FFF2-40B4-BE49-F238E27FC236}">
                <a16:creationId xmlns:a16="http://schemas.microsoft.com/office/drawing/2014/main" id="{E5050C32-50DD-46E2-929C-3577F821288E}"/>
              </a:ext>
            </a:extLst>
          </p:cNvPr>
          <p:cNvSpPr>
            <a:spLocks noGrp="1"/>
          </p:cNvSpPr>
          <p:nvPr>
            <p:ph idx="1"/>
          </p:nvPr>
        </p:nvSpPr>
        <p:spPr/>
        <p:txBody>
          <a:bodyPr/>
          <a:lstStyle/>
          <a:p>
            <a:r>
              <a:rPr lang="en-CA" dirty="0"/>
              <a:t>The following is a presentation on a SPECIFIC technology that is of interest to us here at Bishop James Mahoney in Saskatoon.  This presentation will be an exemplar for your final project for social studies 90 so please pay close attention, ask questions as necessary, and let’s get started!</a:t>
            </a:r>
            <a:endParaRPr lang="en-US" dirty="0"/>
          </a:p>
        </p:txBody>
      </p:sp>
      <p:sp>
        <p:nvSpPr>
          <p:cNvPr id="6" name="Slide Number Placeholder 5">
            <a:extLst>
              <a:ext uri="{FF2B5EF4-FFF2-40B4-BE49-F238E27FC236}">
                <a16:creationId xmlns:a16="http://schemas.microsoft.com/office/drawing/2014/main" id="{49E5FB62-48BE-4FD4-8FAA-8D74E689C445}"/>
              </a:ext>
            </a:extLst>
          </p:cNvPr>
          <p:cNvSpPr>
            <a:spLocks noGrp="1"/>
          </p:cNvSpPr>
          <p:nvPr>
            <p:ph type="sldNum" sz="quarter" idx="12"/>
          </p:nvPr>
        </p:nvSpPr>
        <p:spPr/>
        <p:txBody>
          <a:bodyPr/>
          <a:lstStyle/>
          <a:p>
            <a:fld id="{DBA1B0FB-D917-4C8C-928F-313BD683BF39}" type="slidenum">
              <a:rPr lang="en-US" smtClean="0"/>
              <a:t>11</a:t>
            </a:fld>
            <a:endParaRPr lang="en-US"/>
          </a:p>
        </p:txBody>
      </p:sp>
    </p:spTree>
    <p:extLst>
      <p:ext uri="{BB962C8B-B14F-4D97-AF65-F5344CB8AC3E}">
        <p14:creationId xmlns:p14="http://schemas.microsoft.com/office/powerpoint/2010/main" val="78384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ECEC-AA74-4073-AAD1-F8661A9730CA}"/>
              </a:ext>
            </a:extLst>
          </p:cNvPr>
          <p:cNvSpPr>
            <a:spLocks noGrp="1"/>
          </p:cNvSpPr>
          <p:nvPr>
            <p:ph type="title"/>
          </p:nvPr>
        </p:nvSpPr>
        <p:spPr/>
        <p:txBody>
          <a:bodyPr/>
          <a:lstStyle/>
          <a:p>
            <a:r>
              <a:rPr lang="en-CA" dirty="0"/>
              <a:t>Focus Questions for this presentation</a:t>
            </a:r>
            <a:endParaRPr lang="en-US" dirty="0"/>
          </a:p>
        </p:txBody>
      </p:sp>
      <p:sp>
        <p:nvSpPr>
          <p:cNvPr id="3" name="Content Placeholder 2">
            <a:extLst>
              <a:ext uri="{FF2B5EF4-FFF2-40B4-BE49-F238E27FC236}">
                <a16:creationId xmlns:a16="http://schemas.microsoft.com/office/drawing/2014/main" id="{300D2375-6810-4A9E-8B00-A2F71B2211E8}"/>
              </a:ext>
            </a:extLst>
          </p:cNvPr>
          <p:cNvSpPr>
            <a:spLocks noGrp="1"/>
          </p:cNvSpPr>
          <p:nvPr>
            <p:ph idx="1"/>
          </p:nvPr>
        </p:nvSpPr>
        <p:spPr/>
        <p:txBody>
          <a:bodyPr/>
          <a:lstStyle/>
          <a:p>
            <a:r>
              <a:rPr lang="en-CA" dirty="0"/>
              <a:t>What does the </a:t>
            </a:r>
            <a:r>
              <a:rPr lang="en-CA" dirty="0" err="1"/>
              <a:t>Smartflower</a:t>
            </a:r>
            <a:r>
              <a:rPr lang="en-CA" dirty="0"/>
              <a:t> actually DO for us here at BJM?</a:t>
            </a:r>
          </a:p>
          <a:p>
            <a:endParaRPr lang="en-CA" dirty="0"/>
          </a:p>
          <a:p>
            <a:endParaRPr lang="en-CA" dirty="0"/>
          </a:p>
          <a:p>
            <a:r>
              <a:rPr lang="en-CA" dirty="0"/>
              <a:t>How many aspects or areas of our society today were needed for the </a:t>
            </a:r>
            <a:r>
              <a:rPr lang="en-CA" dirty="0" err="1"/>
              <a:t>Smartflower</a:t>
            </a:r>
            <a:r>
              <a:rPr lang="en-CA" dirty="0"/>
              <a:t> to be installed and implemented at BJM?</a:t>
            </a:r>
          </a:p>
          <a:p>
            <a:endParaRPr lang="en-CA" dirty="0"/>
          </a:p>
          <a:p>
            <a:pPr marL="0" indent="0">
              <a:buNone/>
            </a:pPr>
            <a:endParaRPr lang="en-US" dirty="0"/>
          </a:p>
        </p:txBody>
      </p:sp>
      <p:sp>
        <p:nvSpPr>
          <p:cNvPr id="6" name="Slide Number Placeholder 5">
            <a:extLst>
              <a:ext uri="{FF2B5EF4-FFF2-40B4-BE49-F238E27FC236}">
                <a16:creationId xmlns:a16="http://schemas.microsoft.com/office/drawing/2014/main" id="{07D47D10-3447-4951-B273-AF8D0A78F582}"/>
              </a:ext>
            </a:extLst>
          </p:cNvPr>
          <p:cNvSpPr>
            <a:spLocks noGrp="1"/>
          </p:cNvSpPr>
          <p:nvPr>
            <p:ph type="sldNum" sz="quarter" idx="12"/>
          </p:nvPr>
        </p:nvSpPr>
        <p:spPr/>
        <p:txBody>
          <a:bodyPr/>
          <a:lstStyle/>
          <a:p>
            <a:fld id="{DBA1B0FB-D917-4C8C-928F-313BD683BF39}" type="slidenum">
              <a:rPr lang="en-US" smtClean="0"/>
              <a:t>12</a:t>
            </a:fld>
            <a:endParaRPr lang="en-US"/>
          </a:p>
        </p:txBody>
      </p:sp>
    </p:spTree>
    <p:extLst>
      <p:ext uri="{BB962C8B-B14F-4D97-AF65-F5344CB8AC3E}">
        <p14:creationId xmlns:p14="http://schemas.microsoft.com/office/powerpoint/2010/main" val="2947472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anchor="b" anchorCtr="0">
            <a:normAutofit/>
          </a:bodyPr>
          <a:lstStyle/>
          <a:p>
            <a:r>
              <a:rPr lang="en-CA" dirty="0">
                <a:hlinkClick r:id="rId3"/>
              </a:rPr>
              <a:t>S</a:t>
            </a:r>
            <a:r>
              <a:rPr lang="en-US" dirty="0" err="1">
                <a:hlinkClick r:id="rId3"/>
              </a:rPr>
              <a:t>martflower</a:t>
            </a:r>
            <a:endParaRPr lang="en-US" dirty="0"/>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a:normAutofit/>
          </a:bodyPr>
          <a:lstStyle/>
          <a:p>
            <a:r>
              <a:rPr lang="en-CA" dirty="0"/>
              <a:t>An indicator to the future of microgrid energy storage and use through solar energy. </a:t>
            </a:r>
            <a:endParaRPr lang="en-US" dirty="0"/>
          </a:p>
        </p:txBody>
      </p:sp>
      <p:pic>
        <p:nvPicPr>
          <p:cNvPr id="9" name="Picture Placeholder 8" descr="A statue of a person holding an umbrella&#10;&#10;Description automatically generated with low confidence">
            <a:extLst>
              <a:ext uri="{FF2B5EF4-FFF2-40B4-BE49-F238E27FC236}">
                <a16:creationId xmlns:a16="http://schemas.microsoft.com/office/drawing/2014/main" id="{03CC6B09-FE36-4835-9114-582FB4E0392E}"/>
              </a:ext>
            </a:extLst>
          </p:cNvPr>
          <p:cNvPicPr>
            <a:picLocks noGrp="1" noChangeAspect="1"/>
          </p:cNvPicPr>
          <p:nvPr>
            <p:ph type="pic" sz="quarter" idx="13"/>
          </p:nvPr>
        </p:nvPicPr>
        <p:blipFill>
          <a:blip r:embed="rId4"/>
          <a:srcRect l="15990" r="15990"/>
          <a:stretch>
            <a:fillRect/>
          </a:stretch>
        </p:blipFill>
        <p:spPr/>
      </p:pic>
    </p:spTree>
    <p:extLst>
      <p:ext uri="{BB962C8B-B14F-4D97-AF65-F5344CB8AC3E}">
        <p14:creationId xmlns:p14="http://schemas.microsoft.com/office/powerpoint/2010/main" val="752814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3565524" cy="1997855"/>
          </a:xfrm>
        </p:spPr>
        <p:txBody>
          <a:bodyPr/>
          <a:lstStyle/>
          <a:p>
            <a:r>
              <a:rPr lang="en-US" dirty="0"/>
              <a:t>Highlights</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550863" y="2677306"/>
            <a:ext cx="3565525" cy="3415519"/>
          </a:xfrm>
        </p:spPr>
        <p:txBody>
          <a:bodyPr/>
          <a:lstStyle/>
          <a:p>
            <a:endParaRPr lang="en-US" dirty="0"/>
          </a:p>
          <a:p>
            <a:r>
              <a:rPr lang="en-US" dirty="0"/>
              <a:t>What the </a:t>
            </a:r>
            <a:r>
              <a:rPr lang="en-US" dirty="0" err="1"/>
              <a:t>Smartflower</a:t>
            </a:r>
            <a:r>
              <a:rPr lang="en-US" dirty="0"/>
              <a:t> does</a:t>
            </a:r>
          </a:p>
          <a:p>
            <a:r>
              <a:rPr lang="en-US" dirty="0"/>
              <a:t>Partners Involved</a:t>
            </a:r>
          </a:p>
          <a:p>
            <a:r>
              <a:rPr lang="en-US" dirty="0"/>
              <a:t>Other Careers and Research</a:t>
            </a:r>
          </a:p>
          <a:p>
            <a:r>
              <a:rPr lang="en-US" dirty="0"/>
              <a:t>Where is this Going?</a:t>
            </a:r>
          </a:p>
          <a:p>
            <a:r>
              <a:rPr lang="en-US" dirty="0"/>
              <a:t>Climate Change Competition</a:t>
            </a:r>
          </a:p>
          <a:p>
            <a:endParaRPr lang="en-US" dirty="0"/>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14</a:t>
            </a:fld>
            <a:endParaRPr lang="en-US"/>
          </a:p>
        </p:txBody>
      </p:sp>
      <p:pic>
        <p:nvPicPr>
          <p:cNvPr id="7" name="Picture Placeholder 6" descr="A picture containing sky, outdoor, grass, ground&#10;&#10;Description automatically generated">
            <a:extLst>
              <a:ext uri="{FF2B5EF4-FFF2-40B4-BE49-F238E27FC236}">
                <a16:creationId xmlns:a16="http://schemas.microsoft.com/office/drawing/2014/main" id="{89D0627D-0473-4AC8-9FA7-200EB296C970}"/>
              </a:ext>
            </a:extLst>
          </p:cNvPr>
          <p:cNvPicPr>
            <a:picLocks noGrp="1" noChangeAspect="1"/>
          </p:cNvPicPr>
          <p:nvPr>
            <p:ph type="pic" sz="quarter" idx="13"/>
          </p:nvPr>
        </p:nvPicPr>
        <p:blipFill>
          <a:blip r:embed="rId3"/>
          <a:srcRect t="23" b="23"/>
          <a:stretch>
            <a:fillRect/>
          </a:stretch>
        </p:blipFill>
        <p:spPr/>
      </p:pic>
      <p:pic>
        <p:nvPicPr>
          <p:cNvPr id="17" name="Picture Placeholder 16" descr="Logo, company name&#10;&#10;Description automatically generated">
            <a:extLst>
              <a:ext uri="{FF2B5EF4-FFF2-40B4-BE49-F238E27FC236}">
                <a16:creationId xmlns:a16="http://schemas.microsoft.com/office/drawing/2014/main" id="{74D17561-32FD-45F7-B593-48DB2587773C}"/>
              </a:ext>
            </a:extLst>
          </p:cNvPr>
          <p:cNvPicPr>
            <a:picLocks noGrp="1" noChangeAspect="1"/>
          </p:cNvPicPr>
          <p:nvPr>
            <p:ph type="pic" sz="quarter" idx="14"/>
          </p:nvPr>
        </p:nvPicPr>
        <p:blipFill>
          <a:blip r:embed="rId4"/>
          <a:srcRect/>
          <a:stretch>
            <a:fillRect/>
          </a:stretch>
        </p:blipFill>
        <p:spPr/>
      </p:pic>
      <p:pic>
        <p:nvPicPr>
          <p:cNvPr id="25" name="Picture Placeholder 24" descr="Logo&#10;&#10;Description automatically generated">
            <a:extLst>
              <a:ext uri="{FF2B5EF4-FFF2-40B4-BE49-F238E27FC236}">
                <a16:creationId xmlns:a16="http://schemas.microsoft.com/office/drawing/2014/main" id="{F9638DA0-2BA7-42C7-9366-349E33B45D1C}"/>
              </a:ext>
            </a:extLst>
          </p:cNvPr>
          <p:cNvPicPr>
            <a:picLocks noGrp="1" noChangeAspect="1"/>
          </p:cNvPicPr>
          <p:nvPr>
            <p:ph type="pic" sz="quarter" idx="15"/>
          </p:nvPr>
        </p:nvPicPr>
        <p:blipFill>
          <a:blip r:embed="rId5"/>
          <a:srcRect/>
          <a:stretch>
            <a:fillRect/>
          </a:stretch>
        </p:blipFill>
        <p:spPr>
          <a:xfrm>
            <a:off x="8918575" y="3215252"/>
            <a:ext cx="2936876" cy="2936876"/>
          </a:xfrm>
        </p:spPr>
      </p:pic>
    </p:spTree>
    <p:extLst>
      <p:ext uri="{BB962C8B-B14F-4D97-AF65-F5344CB8AC3E}">
        <p14:creationId xmlns:p14="http://schemas.microsoft.com/office/powerpoint/2010/main" val="231323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dirty="0"/>
              <a:t>What the </a:t>
            </a:r>
            <a:r>
              <a:rPr lang="en-US" dirty="0" err="1"/>
              <a:t>Smartflower</a:t>
            </a:r>
            <a:r>
              <a:rPr lang="en-US" dirty="0"/>
              <a:t> does for SK</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t>Province</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CA" dirty="0"/>
              <a:t>Demonstrates a commitment to solar energy and sustainable energy use, and other ‘green’ technology</a:t>
            </a:r>
          </a:p>
          <a:p>
            <a:r>
              <a:rPr lang="en-CA" dirty="0"/>
              <a:t>Makes us a leader in showcasing possibilities of microgrids directly in our communities</a:t>
            </a:r>
          </a:p>
          <a:p>
            <a:endParaRPr lang="en-CA" dirty="0"/>
          </a:p>
          <a:p>
            <a:endParaRPr lang="en-CA" dirty="0"/>
          </a:p>
        </p:txBody>
      </p:sp>
      <p:sp>
        <p:nvSpPr>
          <p:cNvPr id="11" name="Text Placeholder 10">
            <a:extLst>
              <a:ext uri="{FF2B5EF4-FFF2-40B4-BE49-F238E27FC236}">
                <a16:creationId xmlns:a16="http://schemas.microsoft.com/office/drawing/2014/main" id="{60726BA7-44D6-4116-90E3-38325026EAAD}"/>
              </a:ext>
            </a:extLst>
          </p:cNvPr>
          <p:cNvSpPr>
            <a:spLocks noGrp="1"/>
          </p:cNvSpPr>
          <p:nvPr>
            <p:ph type="body" sz="quarter" idx="3"/>
          </p:nvPr>
        </p:nvSpPr>
        <p:spPr>
          <a:xfrm>
            <a:off x="6212024" y="1731375"/>
            <a:ext cx="5436392" cy="535354"/>
          </a:xfrm>
        </p:spPr>
        <p:txBody>
          <a:bodyPr/>
          <a:lstStyle/>
          <a:p>
            <a:r>
              <a:rPr lang="en-CA" dirty="0"/>
              <a:t>c</a:t>
            </a:r>
            <a:r>
              <a:rPr lang="en-US" dirty="0" err="1"/>
              <a:t>ity</a:t>
            </a:r>
            <a:endParaRPr lang="en-US" dirty="0"/>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436391" cy="3515555"/>
          </a:xfrm>
        </p:spPr>
        <p:txBody>
          <a:bodyPr/>
          <a:lstStyle/>
          <a:p>
            <a:r>
              <a:rPr lang="en-CA" dirty="0"/>
              <a:t>Demonstrates leadership in new and innovative directions to provide sustainable energy</a:t>
            </a:r>
          </a:p>
          <a:p>
            <a:r>
              <a:rPr lang="en-CA" dirty="0"/>
              <a:t>Displays partnerships between levels of education and society</a:t>
            </a:r>
          </a:p>
          <a:p>
            <a:r>
              <a:rPr lang="en-CA" dirty="0"/>
              <a:t>Encourages students to see the diverse range of careers and occupations needed to create the world around us</a:t>
            </a:r>
            <a:endParaRPr lang="en-US" dirty="0"/>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15</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9134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AB37-9A85-4BC4-85B4-A21176BB14F1}"/>
              </a:ext>
            </a:extLst>
          </p:cNvPr>
          <p:cNvSpPr>
            <a:spLocks noGrp="1"/>
          </p:cNvSpPr>
          <p:nvPr>
            <p:ph type="title"/>
          </p:nvPr>
        </p:nvSpPr>
        <p:spPr/>
        <p:txBody>
          <a:bodyPr/>
          <a:lstStyle/>
          <a:p>
            <a:r>
              <a:rPr lang="en-CA" dirty="0"/>
              <a:t>Functions of the </a:t>
            </a:r>
            <a:r>
              <a:rPr lang="en-CA" dirty="0" err="1"/>
              <a:t>Smartflower</a:t>
            </a:r>
            <a:r>
              <a:rPr lang="en-CA" dirty="0"/>
              <a:t> at BJM</a:t>
            </a:r>
            <a:endParaRPr lang="en-US" dirty="0"/>
          </a:p>
        </p:txBody>
      </p:sp>
      <p:sp>
        <p:nvSpPr>
          <p:cNvPr id="4" name="Content Placeholder 3">
            <a:extLst>
              <a:ext uri="{FF2B5EF4-FFF2-40B4-BE49-F238E27FC236}">
                <a16:creationId xmlns:a16="http://schemas.microsoft.com/office/drawing/2014/main" id="{B112662F-438E-485A-8B51-68E467C0EDF1}"/>
              </a:ext>
            </a:extLst>
          </p:cNvPr>
          <p:cNvSpPr>
            <a:spLocks noGrp="1"/>
          </p:cNvSpPr>
          <p:nvPr>
            <p:ph sz="half" idx="2"/>
          </p:nvPr>
        </p:nvSpPr>
        <p:spPr>
          <a:xfrm>
            <a:off x="6205537" y="1703635"/>
            <a:ext cx="5435600" cy="4605089"/>
          </a:xfrm>
        </p:spPr>
        <p:txBody>
          <a:bodyPr/>
          <a:lstStyle/>
          <a:p>
            <a:r>
              <a:rPr lang="en-CA" sz="1600" dirty="0"/>
              <a:t>Draws in solar energy and converts it to electrical </a:t>
            </a:r>
            <a:r>
              <a:rPr lang="en-CA" sz="1600" dirty="0" err="1"/>
              <a:t>energyusing</a:t>
            </a:r>
            <a:r>
              <a:rPr lang="en-CA" sz="1600" dirty="0"/>
              <a:t> an AC inverter (potential power is 2500 watts – think of 25 100 W bulbs)</a:t>
            </a:r>
          </a:p>
          <a:p>
            <a:r>
              <a:rPr lang="en-CA" sz="1600" dirty="0"/>
              <a:t>Electrical energy is stored in a battery when not in use (most storage is for it’s own continued function in case of emergencies)</a:t>
            </a:r>
          </a:p>
          <a:p>
            <a:r>
              <a:rPr lang="en-CA" sz="1600" dirty="0"/>
              <a:t>Can provide energy to run the classroom lights, electrical devices, and can provide energy for labs that would have otherwise been drawn from the city services</a:t>
            </a:r>
          </a:p>
          <a:p>
            <a:r>
              <a:rPr lang="en-CA" sz="1600" dirty="0"/>
              <a:t>Provides authentic learning opportunities to students through either monitoring the power provided or using it directly</a:t>
            </a:r>
          </a:p>
          <a:p>
            <a:r>
              <a:rPr lang="en-CA" sz="1600" dirty="0"/>
              <a:t>If the power goes out, the grid will operate independently</a:t>
            </a:r>
          </a:p>
          <a:p>
            <a:r>
              <a:rPr lang="en-CA" sz="1600" dirty="0"/>
              <a:t>Brings attention from the public through a beautiful design</a:t>
            </a:r>
          </a:p>
          <a:p>
            <a:endParaRPr lang="en-US" dirty="0"/>
          </a:p>
        </p:txBody>
      </p:sp>
      <p:sp>
        <p:nvSpPr>
          <p:cNvPr id="7" name="Slide Number Placeholder 6">
            <a:extLst>
              <a:ext uri="{FF2B5EF4-FFF2-40B4-BE49-F238E27FC236}">
                <a16:creationId xmlns:a16="http://schemas.microsoft.com/office/drawing/2014/main" id="{B59F6497-9367-40B8-A010-4ABF73712EC2}"/>
              </a:ext>
            </a:extLst>
          </p:cNvPr>
          <p:cNvSpPr>
            <a:spLocks noGrp="1"/>
          </p:cNvSpPr>
          <p:nvPr>
            <p:ph type="sldNum" sz="quarter" idx="12"/>
          </p:nvPr>
        </p:nvSpPr>
        <p:spPr/>
        <p:txBody>
          <a:bodyPr/>
          <a:lstStyle/>
          <a:p>
            <a:fld id="{DBA1B0FB-D917-4C8C-928F-313BD683BF39}" type="slidenum">
              <a:rPr lang="en-US" smtClean="0"/>
              <a:t>16</a:t>
            </a:fld>
            <a:endParaRPr lang="en-US"/>
          </a:p>
        </p:txBody>
      </p:sp>
      <p:pic>
        <p:nvPicPr>
          <p:cNvPr id="13" name="Content Placeholder 12" descr="A picture containing tree, outdoor, sky&#10;&#10;Description automatically generated">
            <a:extLst>
              <a:ext uri="{FF2B5EF4-FFF2-40B4-BE49-F238E27FC236}">
                <a16:creationId xmlns:a16="http://schemas.microsoft.com/office/drawing/2014/main" id="{C8C2B2B6-22AC-43D5-A53A-28CE76B43EA3}"/>
              </a:ext>
            </a:extLst>
          </p:cNvPr>
          <p:cNvPicPr>
            <a:picLocks noGrp="1" noChangeAspect="1"/>
          </p:cNvPicPr>
          <p:nvPr>
            <p:ph sz="half" idx="1"/>
          </p:nvPr>
        </p:nvPicPr>
        <p:blipFill>
          <a:blip r:embed="rId3"/>
          <a:stretch>
            <a:fillRect/>
          </a:stretch>
        </p:blipFill>
        <p:spPr>
          <a:xfrm>
            <a:off x="550863" y="2565323"/>
            <a:ext cx="5435600" cy="3059267"/>
          </a:xfrm>
        </p:spPr>
      </p:pic>
    </p:spTree>
    <p:extLst>
      <p:ext uri="{BB962C8B-B14F-4D97-AF65-F5344CB8AC3E}">
        <p14:creationId xmlns:p14="http://schemas.microsoft.com/office/powerpoint/2010/main" val="1060813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2E05-007C-4D1E-ADDF-780D6FE38234}"/>
              </a:ext>
            </a:extLst>
          </p:cNvPr>
          <p:cNvSpPr>
            <a:spLocks noGrp="1"/>
          </p:cNvSpPr>
          <p:nvPr>
            <p:ph type="title"/>
          </p:nvPr>
        </p:nvSpPr>
        <p:spPr>
          <a:xfrm>
            <a:off x="707900" y="643467"/>
            <a:ext cx="3946393" cy="1956298"/>
          </a:xfrm>
        </p:spPr>
        <p:txBody>
          <a:bodyPr>
            <a:normAutofit/>
          </a:bodyPr>
          <a:lstStyle/>
          <a:p>
            <a:pPr algn="l"/>
            <a:r>
              <a:rPr lang="en-CA" sz="3600" dirty="0"/>
              <a:t>SMARTFLOWER – DUAL AXIS TRACKER @ BJM</a:t>
            </a:r>
          </a:p>
        </p:txBody>
      </p:sp>
      <p:sp>
        <p:nvSpPr>
          <p:cNvPr id="3" name="Content Placeholder 2">
            <a:extLst>
              <a:ext uri="{FF2B5EF4-FFF2-40B4-BE49-F238E27FC236}">
                <a16:creationId xmlns:a16="http://schemas.microsoft.com/office/drawing/2014/main" id="{D22B180B-26D3-41C9-A5A2-AE6A10FE0BE0}"/>
              </a:ext>
            </a:extLst>
          </p:cNvPr>
          <p:cNvSpPr>
            <a:spLocks noGrp="1"/>
          </p:cNvSpPr>
          <p:nvPr>
            <p:ph idx="1"/>
          </p:nvPr>
        </p:nvSpPr>
        <p:spPr>
          <a:xfrm>
            <a:off x="5139768" y="643466"/>
            <a:ext cx="6430560" cy="3413062"/>
          </a:xfrm>
        </p:spPr>
        <p:txBody>
          <a:bodyPr anchor="ctr">
            <a:normAutofit/>
          </a:bodyPr>
          <a:lstStyle/>
          <a:p>
            <a:pPr>
              <a:lnSpc>
                <a:spcPct val="100000"/>
              </a:lnSpc>
            </a:pPr>
            <a:r>
              <a:rPr lang="en-CA" sz="2400" b="0" i="0" dirty="0">
                <a:effectLst/>
                <a:latin typeface="Assistant" panose="020B0604020202020204" pitchFamily="2" charset="-79"/>
                <a:cs typeface="Assistant" panose="020B0604020202020204" pitchFamily="2" charset="-79"/>
              </a:rPr>
              <a:t>Much like a real flower, the system unfolds its petal-panels when the sun rises. </a:t>
            </a:r>
          </a:p>
          <a:p>
            <a:pPr>
              <a:lnSpc>
                <a:spcPct val="100000"/>
              </a:lnSpc>
            </a:pPr>
            <a:r>
              <a:rPr lang="en-CA" sz="2400" b="0" i="0" dirty="0">
                <a:effectLst/>
                <a:latin typeface="Assistant" panose="020B0604020202020204" pitchFamily="2" charset="-79"/>
                <a:cs typeface="Assistant" panose="020B0604020202020204" pitchFamily="2" charset="-79"/>
              </a:rPr>
              <a:t>The </a:t>
            </a:r>
            <a:r>
              <a:rPr lang="en-CA" sz="2400" b="0" i="0" dirty="0" err="1">
                <a:effectLst/>
                <a:latin typeface="Assistant" panose="020B0604020202020204" pitchFamily="2" charset="-79"/>
                <a:cs typeface="Assistant" panose="020B0604020202020204" pitchFamily="2" charset="-79"/>
              </a:rPr>
              <a:t>SmartFlower</a:t>
            </a:r>
            <a:r>
              <a:rPr lang="en-CA" sz="2400" b="0" i="0" dirty="0">
                <a:effectLst/>
                <a:latin typeface="Assistant" panose="020B0604020202020204" pitchFamily="2" charset="-79"/>
                <a:cs typeface="Assistant" panose="020B0604020202020204" pitchFamily="2" charset="-79"/>
              </a:rPr>
              <a:t> then directs its petals toward the sun at a 90-degree angle and almost immediately begins to produce renewable energy. </a:t>
            </a:r>
          </a:p>
          <a:p>
            <a:pPr>
              <a:lnSpc>
                <a:spcPct val="100000"/>
              </a:lnSpc>
            </a:pPr>
            <a:r>
              <a:rPr lang="en-CA" sz="2400" b="0" i="0" dirty="0">
                <a:effectLst/>
                <a:latin typeface="Assistant" panose="020B0604020202020204" pitchFamily="2" charset="-79"/>
                <a:cs typeface="Assistant" panose="020B0604020202020204" pitchFamily="2" charset="-79"/>
              </a:rPr>
              <a:t>At sunset, the petals automatically retract until the next morning. </a:t>
            </a:r>
            <a:endParaRPr lang="en-CA" sz="2400" dirty="0"/>
          </a:p>
        </p:txBody>
      </p:sp>
      <p:pic>
        <p:nvPicPr>
          <p:cNvPr id="9" name="Picture 2" descr="smartflower POP all-in-one solar system | Green Mole">
            <a:extLst>
              <a:ext uri="{FF2B5EF4-FFF2-40B4-BE49-F238E27FC236}">
                <a16:creationId xmlns:a16="http://schemas.microsoft.com/office/drawing/2014/main" id="{F781DF3B-95A1-46D1-B15F-E1741010B0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39767" y="4479705"/>
            <a:ext cx="6860063" cy="1955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ree, outdoor, grass, sky&#10;&#10;Description automatically generated">
            <a:extLst>
              <a:ext uri="{FF2B5EF4-FFF2-40B4-BE49-F238E27FC236}">
                <a16:creationId xmlns:a16="http://schemas.microsoft.com/office/drawing/2014/main" id="{53E24F33-35F1-4BCF-9782-95BA493DE4D8}"/>
              </a:ext>
            </a:extLst>
          </p:cNvPr>
          <p:cNvPicPr>
            <a:picLocks noChangeAspect="1"/>
          </p:cNvPicPr>
          <p:nvPr/>
        </p:nvPicPr>
        <p:blipFill>
          <a:blip r:embed="rId4"/>
          <a:stretch>
            <a:fillRect/>
          </a:stretch>
        </p:blipFill>
        <p:spPr>
          <a:xfrm>
            <a:off x="973045" y="2382220"/>
            <a:ext cx="3193677" cy="4258235"/>
          </a:xfrm>
          <a:prstGeom prst="rect">
            <a:avLst/>
          </a:prstGeom>
        </p:spPr>
      </p:pic>
    </p:spTree>
    <p:extLst>
      <p:ext uri="{BB962C8B-B14F-4D97-AF65-F5344CB8AC3E}">
        <p14:creationId xmlns:p14="http://schemas.microsoft.com/office/powerpoint/2010/main" val="175866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2F220-ECE4-4BD7-874F-22BA8717981B}"/>
              </a:ext>
            </a:extLst>
          </p:cNvPr>
          <p:cNvSpPr>
            <a:spLocks noGrp="1"/>
          </p:cNvSpPr>
          <p:nvPr>
            <p:ph type="title"/>
          </p:nvPr>
        </p:nvSpPr>
        <p:spPr>
          <a:xfrm>
            <a:off x="707900" y="643467"/>
            <a:ext cx="3946393" cy="1956298"/>
          </a:xfrm>
        </p:spPr>
        <p:txBody>
          <a:bodyPr>
            <a:normAutofit/>
          </a:bodyPr>
          <a:lstStyle/>
          <a:p>
            <a:pPr algn="l"/>
            <a:r>
              <a:rPr lang="en-CA" sz="3600"/>
              <a:t>SmartFlower – Dual Axis Tracker</a:t>
            </a:r>
          </a:p>
        </p:txBody>
      </p:sp>
      <p:sp>
        <p:nvSpPr>
          <p:cNvPr id="3" name="Content Placeholder 2">
            <a:extLst>
              <a:ext uri="{FF2B5EF4-FFF2-40B4-BE49-F238E27FC236}">
                <a16:creationId xmlns:a16="http://schemas.microsoft.com/office/drawing/2014/main" id="{82252536-4AF5-4866-9018-1104CF06F2D4}"/>
              </a:ext>
            </a:extLst>
          </p:cNvPr>
          <p:cNvSpPr>
            <a:spLocks noGrp="1"/>
          </p:cNvSpPr>
          <p:nvPr>
            <p:ph idx="1"/>
          </p:nvPr>
        </p:nvSpPr>
        <p:spPr>
          <a:xfrm>
            <a:off x="5139768" y="434251"/>
            <a:ext cx="7052232" cy="2724436"/>
          </a:xfrm>
        </p:spPr>
        <p:txBody>
          <a:bodyPr anchor="ctr">
            <a:normAutofit fontScale="85000" lnSpcReduction="10000"/>
          </a:bodyPr>
          <a:lstStyle/>
          <a:p>
            <a:pPr>
              <a:lnSpc>
                <a:spcPct val="90000"/>
              </a:lnSpc>
            </a:pPr>
            <a:r>
              <a:rPr lang="en-CA" sz="2400" dirty="0"/>
              <a:t>All-in-one solution</a:t>
            </a:r>
          </a:p>
          <a:p>
            <a:pPr lvl="1">
              <a:lnSpc>
                <a:spcPct val="90000"/>
              </a:lnSpc>
            </a:pPr>
            <a:r>
              <a:rPr lang="en-CA" sz="2400" dirty="0"/>
              <a:t>Accounts for both changes in the rotation of the Earth and the ideal tilt angle throughout both the day and year</a:t>
            </a:r>
          </a:p>
          <a:p>
            <a:pPr lvl="1">
              <a:lnSpc>
                <a:spcPct val="90000"/>
              </a:lnSpc>
            </a:pPr>
            <a:r>
              <a:rPr lang="en-CA" sz="2400" dirty="0"/>
              <a:t>Contains solar tracker technology on one axis</a:t>
            </a:r>
          </a:p>
          <a:p>
            <a:pPr lvl="1">
              <a:lnSpc>
                <a:spcPct val="90000"/>
              </a:lnSpc>
            </a:pPr>
            <a:r>
              <a:rPr lang="en-CA" sz="2400" dirty="0"/>
              <a:t>Also has a second axis that tilts the panels to reliably allow for direct radiation at all times of the day. </a:t>
            </a:r>
          </a:p>
          <a:p>
            <a:pPr lvl="1">
              <a:lnSpc>
                <a:spcPct val="90000"/>
              </a:lnSpc>
            </a:pPr>
            <a:r>
              <a:rPr lang="en-CA" sz="2400" dirty="0"/>
              <a:t>Produces upwards of 40% more clean energy than a traditional fixed solar panel system. </a:t>
            </a:r>
          </a:p>
        </p:txBody>
      </p:sp>
      <p:pic>
        <p:nvPicPr>
          <p:cNvPr id="5" name="Picture 4">
            <a:extLst>
              <a:ext uri="{FF2B5EF4-FFF2-40B4-BE49-F238E27FC236}">
                <a16:creationId xmlns:a16="http://schemas.microsoft.com/office/drawing/2014/main" id="{AAC4B70E-8BED-4725-9D11-CC2A7D958888}"/>
              </a:ext>
            </a:extLst>
          </p:cNvPr>
          <p:cNvPicPr>
            <a:picLocks noChangeAspect="1"/>
          </p:cNvPicPr>
          <p:nvPr/>
        </p:nvPicPr>
        <p:blipFill>
          <a:blip r:embed="rId3"/>
          <a:stretch>
            <a:fillRect/>
          </a:stretch>
        </p:blipFill>
        <p:spPr>
          <a:xfrm>
            <a:off x="5139768" y="3346347"/>
            <a:ext cx="6889105" cy="3323993"/>
          </a:xfrm>
          <a:prstGeom prst="rect">
            <a:avLst/>
          </a:prstGeom>
        </p:spPr>
      </p:pic>
      <p:pic>
        <p:nvPicPr>
          <p:cNvPr id="13" name="Picture 4" descr="Smartflower POP, All-in-One Zonne-energiesysteem | CENNED SOLAR">
            <a:extLst>
              <a:ext uri="{FF2B5EF4-FFF2-40B4-BE49-F238E27FC236}">
                <a16:creationId xmlns:a16="http://schemas.microsoft.com/office/drawing/2014/main" id="{EB1063C4-6B4C-402F-8FBC-CEFDD9C9F2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9579" y="2440085"/>
            <a:ext cx="3946393" cy="413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6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tree&#10;&#10;Description automatically generated">
            <a:extLst>
              <a:ext uri="{FF2B5EF4-FFF2-40B4-BE49-F238E27FC236}">
                <a16:creationId xmlns:a16="http://schemas.microsoft.com/office/drawing/2014/main" id="{66039F68-E287-436D-B03E-55554EF9FEAD}"/>
              </a:ext>
            </a:extLst>
          </p:cNvPr>
          <p:cNvPicPr>
            <a:picLocks noChangeAspect="1"/>
          </p:cNvPicPr>
          <p:nvPr/>
        </p:nvPicPr>
        <p:blipFill rotWithShape="1">
          <a:blip r:embed="rId3"/>
          <a:srcRect t="13439" b="2186"/>
          <a:stretch/>
        </p:blipFill>
        <p:spPr>
          <a:xfrm>
            <a:off x="-8622" y="10"/>
            <a:ext cx="6096000" cy="6857990"/>
          </a:xfrm>
          <a:prstGeom prst="rect">
            <a:avLst/>
          </a:prstGeom>
        </p:spPr>
      </p:pic>
      <p:sp>
        <p:nvSpPr>
          <p:cNvPr id="2" name="Title 1">
            <a:extLst>
              <a:ext uri="{FF2B5EF4-FFF2-40B4-BE49-F238E27FC236}">
                <a16:creationId xmlns:a16="http://schemas.microsoft.com/office/drawing/2014/main" id="{26A4F1F2-FE31-47ED-A648-BB2EE4C43DED}"/>
              </a:ext>
            </a:extLst>
          </p:cNvPr>
          <p:cNvSpPr>
            <a:spLocks noGrp="1"/>
          </p:cNvSpPr>
          <p:nvPr>
            <p:ph type="title"/>
          </p:nvPr>
        </p:nvSpPr>
        <p:spPr>
          <a:xfrm>
            <a:off x="6900493" y="609600"/>
            <a:ext cx="4538124" cy="970450"/>
          </a:xfrm>
        </p:spPr>
        <p:txBody>
          <a:bodyPr anchor="b">
            <a:normAutofit/>
          </a:bodyPr>
          <a:lstStyle/>
          <a:p>
            <a:pPr algn="l"/>
            <a:r>
              <a:rPr lang="en-CA" sz="3200"/>
              <a:t>SmartFlower – Extreme Weather</a:t>
            </a:r>
          </a:p>
        </p:txBody>
      </p:sp>
      <p:sp>
        <p:nvSpPr>
          <p:cNvPr id="3" name="Content Placeholder 2">
            <a:extLst>
              <a:ext uri="{FF2B5EF4-FFF2-40B4-BE49-F238E27FC236}">
                <a16:creationId xmlns:a16="http://schemas.microsoft.com/office/drawing/2014/main" id="{D9D0B784-7705-48DF-B81B-BC8E05E923BD}"/>
              </a:ext>
            </a:extLst>
          </p:cNvPr>
          <p:cNvSpPr>
            <a:spLocks noGrp="1"/>
          </p:cNvSpPr>
          <p:nvPr>
            <p:ph idx="1"/>
          </p:nvPr>
        </p:nvSpPr>
        <p:spPr>
          <a:xfrm>
            <a:off x="6900493" y="1732449"/>
            <a:ext cx="4403596" cy="4058751"/>
          </a:xfrm>
        </p:spPr>
        <p:txBody>
          <a:bodyPr anchor="t">
            <a:normAutofit/>
          </a:bodyPr>
          <a:lstStyle/>
          <a:p>
            <a:r>
              <a:rPr lang="en-CA" sz="1800" dirty="0"/>
              <a:t>To prevent weather damage, the </a:t>
            </a:r>
            <a:r>
              <a:rPr lang="en-CA" sz="1800" dirty="0" err="1"/>
              <a:t>SmartFlower</a:t>
            </a:r>
            <a:r>
              <a:rPr lang="en-CA" sz="1800" dirty="0"/>
              <a:t> is designed to do the following</a:t>
            </a:r>
          </a:p>
          <a:p>
            <a:pPr lvl="1"/>
            <a:r>
              <a:rPr lang="en-CA" sz="1800" dirty="0"/>
              <a:t>There is a light sensor</a:t>
            </a:r>
          </a:p>
          <a:p>
            <a:pPr lvl="2"/>
            <a:r>
              <a:rPr lang="en-CA" dirty="0"/>
              <a:t>At sunset, the flower petals retract until the next morning. </a:t>
            </a:r>
          </a:p>
          <a:p>
            <a:pPr lvl="1"/>
            <a:r>
              <a:rPr lang="en-CA" sz="1800" dirty="0"/>
              <a:t>There is a wind gauge</a:t>
            </a:r>
          </a:p>
          <a:p>
            <a:pPr lvl="2"/>
            <a:r>
              <a:rPr lang="en-CA" dirty="0"/>
              <a:t>In high winds (above 50km/hr) the flower petals retract </a:t>
            </a:r>
          </a:p>
          <a:p>
            <a:pPr lvl="2"/>
            <a:r>
              <a:rPr lang="en-CA" dirty="0"/>
              <a:t>When closed the system can withstand hurricane force winds</a:t>
            </a:r>
          </a:p>
        </p:txBody>
      </p:sp>
    </p:spTree>
    <p:extLst>
      <p:ext uri="{BB962C8B-B14F-4D97-AF65-F5344CB8AC3E}">
        <p14:creationId xmlns:p14="http://schemas.microsoft.com/office/powerpoint/2010/main" val="43909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9" name="Group 1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5" name="Freeform: Shape 2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Oval 2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2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reeform: Shape 2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9" name="Rectangle 2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96F61C3-75EA-464E-ABF5-0C4707C1D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347" y="589988"/>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F7BCBA03-6572-4E94-8291-95AD3E6CAEF3}"/>
              </a:ext>
            </a:extLst>
          </p:cNvPr>
          <p:cNvSpPr>
            <a:spLocks noGrp="1"/>
          </p:cNvSpPr>
          <p:nvPr>
            <p:ph type="title"/>
          </p:nvPr>
        </p:nvSpPr>
        <p:spPr>
          <a:xfrm>
            <a:off x="550864" y="549275"/>
            <a:ext cx="5437186" cy="2663806"/>
          </a:xfrm>
        </p:spPr>
        <p:txBody>
          <a:bodyPr vert="horz" wrap="square" lIns="0" tIns="0" rIns="0" bIns="0" rtlCol="0" anchor="b" anchorCtr="0">
            <a:normAutofit/>
          </a:bodyPr>
          <a:lstStyle/>
          <a:p>
            <a:pPr>
              <a:lnSpc>
                <a:spcPct val="100000"/>
              </a:lnSpc>
            </a:pPr>
            <a:r>
              <a:rPr lang="en-US" sz="6400"/>
              <a:t>Social Structures</a:t>
            </a:r>
          </a:p>
        </p:txBody>
      </p:sp>
      <p:grpSp>
        <p:nvGrpSpPr>
          <p:cNvPr id="30" name="Group 29">
            <a:extLst>
              <a:ext uri="{FF2B5EF4-FFF2-40B4-BE49-F238E27FC236}">
                <a16:creationId xmlns:a16="http://schemas.microsoft.com/office/drawing/2014/main" id="{76E46CD1-A3BF-4D9E-8B22-6357740E2F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79045" y="5111497"/>
            <a:ext cx="1980001" cy="1363916"/>
            <a:chOff x="4879602" y="3781429"/>
            <a:chExt cx="1980001" cy="1363916"/>
          </a:xfrm>
        </p:grpSpPr>
        <p:sp>
          <p:nvSpPr>
            <p:cNvPr id="31" name="Freeform: Shape 30">
              <a:extLst>
                <a:ext uri="{FF2B5EF4-FFF2-40B4-BE49-F238E27FC236}">
                  <a16:creationId xmlns:a16="http://schemas.microsoft.com/office/drawing/2014/main" id="{0083AAEC-FEEB-4E1D-AF58-8B1363BDEC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65DFDBF6-2CDB-4738-82A1-5262689031B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Oval 32">
              <a:extLst>
                <a:ext uri="{FF2B5EF4-FFF2-40B4-BE49-F238E27FC236}">
                  <a16:creationId xmlns:a16="http://schemas.microsoft.com/office/drawing/2014/main" id="{21FEBD2F-7901-4A63-A548-E6D1A7BA2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A50EE632-28B6-4966-8570-D5EA8ED1E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088B205E-82B5-4EE5-86A2-D143C5153D44}"/>
              </a:ext>
            </a:extLst>
          </p:cNvPr>
          <p:cNvSpPr>
            <a:spLocks noGrp="1"/>
          </p:cNvSpPr>
          <p:nvPr>
            <p:ph idx="1"/>
          </p:nvPr>
        </p:nvSpPr>
        <p:spPr>
          <a:xfrm>
            <a:off x="550863" y="3409936"/>
            <a:ext cx="5437187" cy="2682889"/>
          </a:xfrm>
        </p:spPr>
        <p:txBody>
          <a:bodyPr vert="horz" wrap="square" lIns="0" tIns="0" rIns="0" bIns="0" rtlCol="0" anchor="t">
            <a:normAutofit/>
          </a:bodyPr>
          <a:lstStyle/>
          <a:p>
            <a:pPr>
              <a:buFont typeface="Arial" panose="020B0604020202020204" pitchFamily="34" charset="0"/>
              <a:buChar char="•"/>
            </a:pPr>
            <a:endParaRPr lang="en-US" sz="1600"/>
          </a:p>
          <a:p>
            <a:pPr>
              <a:buFont typeface="Arial" panose="020B0604020202020204" pitchFamily="34" charset="0"/>
              <a:buChar char="•"/>
            </a:pPr>
            <a:r>
              <a:rPr lang="en-US" sz="1600"/>
              <a:t>What areas of our lives aid in the development and support of new technologies? </a:t>
            </a:r>
          </a:p>
        </p:txBody>
      </p:sp>
      <p:pic>
        <p:nvPicPr>
          <p:cNvPr id="15" name="Picture Placeholder 14">
            <a:extLst>
              <a:ext uri="{FF2B5EF4-FFF2-40B4-BE49-F238E27FC236}">
                <a16:creationId xmlns:a16="http://schemas.microsoft.com/office/drawing/2014/main" id="{C52B41B6-C095-4EBF-B122-D101A34575F0}"/>
              </a:ext>
            </a:extLst>
          </p:cNvPr>
          <p:cNvPicPr>
            <a:picLocks noGrp="1" noChangeAspect="1"/>
          </p:cNvPicPr>
          <p:nvPr>
            <p:ph type="pic" sz="quarter" idx="14"/>
          </p:nvPr>
        </p:nvPicPr>
        <p:blipFill rotWithShape="1">
          <a:blip r:embed="rId3"/>
          <a:srcRect l="5932" r="3" b="3"/>
          <a:stretch/>
        </p:blipFill>
        <p:spPr>
          <a:xfrm>
            <a:off x="6557148" y="549276"/>
            <a:ext cx="5083988" cy="3215753"/>
          </a:xfrm>
          <a:custGeom>
            <a:avLst/>
            <a:gdLst/>
            <a:ahLst/>
            <a:cxnLst/>
            <a:rect l="l" t="t" r="r" b="b"/>
            <a:pathLst>
              <a:path w="5083988" h="3215753">
                <a:moveTo>
                  <a:pt x="0" y="0"/>
                </a:moveTo>
                <a:lnTo>
                  <a:pt x="5083988" y="0"/>
                </a:lnTo>
                <a:lnTo>
                  <a:pt x="5083988" y="3215753"/>
                </a:lnTo>
                <a:lnTo>
                  <a:pt x="0" y="3215753"/>
                </a:lnTo>
                <a:close/>
              </a:path>
            </a:pathLst>
          </a:custGeom>
        </p:spPr>
      </p:pic>
      <p:pic>
        <p:nvPicPr>
          <p:cNvPr id="13" name="Picture Placeholder 12" descr="Diagram&#10;&#10;Description automatically generated">
            <a:extLst>
              <a:ext uri="{FF2B5EF4-FFF2-40B4-BE49-F238E27FC236}">
                <a16:creationId xmlns:a16="http://schemas.microsoft.com/office/drawing/2014/main" id="{E727313C-9EEC-4160-80B4-41CA3A2D01E0}"/>
              </a:ext>
            </a:extLst>
          </p:cNvPr>
          <p:cNvPicPr>
            <a:picLocks noGrp="1" noChangeAspect="1"/>
          </p:cNvPicPr>
          <p:nvPr>
            <p:ph type="pic" sz="quarter" idx="15"/>
          </p:nvPr>
        </p:nvPicPr>
        <p:blipFill rotWithShape="1">
          <a:blip r:embed="rId4"/>
          <a:srcRect l="8366" r="25020" b="12"/>
          <a:stretch/>
        </p:blipFill>
        <p:spPr>
          <a:xfrm>
            <a:off x="6557148" y="3765028"/>
            <a:ext cx="2541995" cy="2543698"/>
          </a:xfrm>
          <a:custGeom>
            <a:avLst/>
            <a:gdLst/>
            <a:ahLst/>
            <a:cxnLst/>
            <a:rect l="l" t="t" r="r" b="b"/>
            <a:pathLst>
              <a:path w="2541995" h="2543698">
                <a:moveTo>
                  <a:pt x="0" y="0"/>
                </a:moveTo>
                <a:lnTo>
                  <a:pt x="2541995" y="0"/>
                </a:lnTo>
                <a:lnTo>
                  <a:pt x="2541995" y="2543698"/>
                </a:lnTo>
                <a:lnTo>
                  <a:pt x="0" y="2543698"/>
                </a:lnTo>
                <a:close/>
              </a:path>
            </a:pathLst>
          </a:custGeom>
        </p:spPr>
      </p:pic>
      <p:pic>
        <p:nvPicPr>
          <p:cNvPr id="11" name="Picture Placeholder 10" descr="A picture containing grass, outdoor, sky, flower&#10;&#10;Description automatically generated">
            <a:extLst>
              <a:ext uri="{FF2B5EF4-FFF2-40B4-BE49-F238E27FC236}">
                <a16:creationId xmlns:a16="http://schemas.microsoft.com/office/drawing/2014/main" id="{C1822927-43B7-4694-8EE6-A39488D9A7A8}"/>
              </a:ext>
            </a:extLst>
          </p:cNvPr>
          <p:cNvPicPr>
            <a:picLocks noGrp="1" noChangeAspect="1"/>
          </p:cNvPicPr>
          <p:nvPr>
            <p:ph type="pic" sz="quarter" idx="13"/>
          </p:nvPr>
        </p:nvPicPr>
        <p:blipFill rotWithShape="1">
          <a:blip r:embed="rId5"/>
          <a:srcRect l="29444" r="3851"/>
          <a:stretch/>
        </p:blipFill>
        <p:spPr>
          <a:xfrm>
            <a:off x="9099143" y="3765028"/>
            <a:ext cx="2541995" cy="2543698"/>
          </a:xfrm>
          <a:custGeom>
            <a:avLst/>
            <a:gdLst/>
            <a:ahLst/>
            <a:cxnLst/>
            <a:rect l="l" t="t" r="r" b="b"/>
            <a:pathLst>
              <a:path w="2541995" h="2543698">
                <a:moveTo>
                  <a:pt x="0" y="0"/>
                </a:moveTo>
                <a:lnTo>
                  <a:pt x="2541995" y="0"/>
                </a:lnTo>
                <a:lnTo>
                  <a:pt x="2541995" y="2543698"/>
                </a:lnTo>
                <a:lnTo>
                  <a:pt x="0" y="2543698"/>
                </a:lnTo>
                <a:close/>
              </a:path>
            </a:pathLst>
          </a:custGeom>
        </p:spPr>
      </p:pic>
      <p:sp>
        <p:nvSpPr>
          <p:cNvPr id="9" name="Slide Number Placeholder 8">
            <a:extLst>
              <a:ext uri="{FF2B5EF4-FFF2-40B4-BE49-F238E27FC236}">
                <a16:creationId xmlns:a16="http://schemas.microsoft.com/office/drawing/2014/main" id="{647BA861-3382-4665-83EE-35AF127A854C}"/>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a:t>
            </a:fld>
            <a:endParaRPr lang="en-US">
              <a:solidFill>
                <a:schemeClr val="tx1">
                  <a:alpha val="80000"/>
                </a:schemeClr>
              </a:solidFill>
            </a:endParaRPr>
          </a:p>
        </p:txBody>
      </p:sp>
    </p:spTree>
    <p:extLst>
      <p:ext uri="{BB962C8B-B14F-4D97-AF65-F5344CB8AC3E}">
        <p14:creationId xmlns:p14="http://schemas.microsoft.com/office/powerpoint/2010/main" val="2621003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ictron Energy powered Smartflower - Victron Energy">
            <a:extLst>
              <a:ext uri="{FF2B5EF4-FFF2-40B4-BE49-F238E27FC236}">
                <a16:creationId xmlns:a16="http://schemas.microsoft.com/office/drawing/2014/main" id="{A9816D63-6B4D-4F99-AA69-2B2E580924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222"/>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A36D94-3CAE-4B2A-A215-8840C7E43159}"/>
              </a:ext>
            </a:extLst>
          </p:cNvPr>
          <p:cNvSpPr>
            <a:spLocks noGrp="1"/>
          </p:cNvSpPr>
          <p:nvPr>
            <p:ph type="title"/>
          </p:nvPr>
        </p:nvSpPr>
        <p:spPr>
          <a:xfrm>
            <a:off x="6900493" y="609600"/>
            <a:ext cx="4538124" cy="970450"/>
          </a:xfrm>
        </p:spPr>
        <p:txBody>
          <a:bodyPr anchor="b">
            <a:normAutofit/>
          </a:bodyPr>
          <a:lstStyle/>
          <a:p>
            <a:pPr algn="l"/>
            <a:r>
              <a:rPr lang="en-CA" sz="3200" dirty="0" err="1"/>
              <a:t>SmartFlower</a:t>
            </a:r>
            <a:r>
              <a:rPr lang="en-CA" sz="3200" dirty="0"/>
              <a:t> – </a:t>
            </a:r>
            <a:br>
              <a:rPr lang="en-CA" sz="3200" dirty="0"/>
            </a:br>
            <a:r>
              <a:rPr lang="en-CA" sz="3200" dirty="0"/>
              <a:t>The All-in-One Solution</a:t>
            </a:r>
          </a:p>
        </p:txBody>
      </p:sp>
      <p:sp>
        <p:nvSpPr>
          <p:cNvPr id="3" name="Content Placeholder 2">
            <a:extLst>
              <a:ext uri="{FF2B5EF4-FFF2-40B4-BE49-F238E27FC236}">
                <a16:creationId xmlns:a16="http://schemas.microsoft.com/office/drawing/2014/main" id="{76BD3AA6-4EEC-4EBF-9904-6B20AB6ACE49}"/>
              </a:ext>
            </a:extLst>
          </p:cNvPr>
          <p:cNvSpPr>
            <a:spLocks noGrp="1"/>
          </p:cNvSpPr>
          <p:nvPr>
            <p:ph idx="1"/>
          </p:nvPr>
        </p:nvSpPr>
        <p:spPr>
          <a:xfrm>
            <a:off x="6900492" y="1732449"/>
            <a:ext cx="4925747" cy="4622631"/>
          </a:xfrm>
        </p:spPr>
        <p:txBody>
          <a:bodyPr anchor="t">
            <a:normAutofit fontScale="85000" lnSpcReduction="20000"/>
          </a:bodyPr>
          <a:lstStyle/>
          <a:p>
            <a:r>
              <a:rPr lang="en-CA" sz="2400" dirty="0"/>
              <a:t>To combat the problem of energy usage not aligning with solar energy production the </a:t>
            </a:r>
            <a:r>
              <a:rPr lang="en-CA" sz="2400" dirty="0" err="1"/>
              <a:t>SmartFlower</a:t>
            </a:r>
            <a:r>
              <a:rPr lang="en-CA" sz="2400" dirty="0"/>
              <a:t> is equipped with its own integrated battery storage system</a:t>
            </a:r>
          </a:p>
          <a:p>
            <a:r>
              <a:rPr lang="en-CA" sz="2400" dirty="0"/>
              <a:t>Solar panels also create DC (direct current) that must be changed to AC (alternating current) by an inverter</a:t>
            </a:r>
          </a:p>
          <a:p>
            <a:r>
              <a:rPr lang="en-CA" sz="2400" dirty="0"/>
              <a:t>The </a:t>
            </a:r>
            <a:r>
              <a:rPr lang="en-CA" sz="2400" dirty="0" err="1"/>
              <a:t>SmartFlower</a:t>
            </a:r>
            <a:r>
              <a:rPr lang="en-CA" sz="2400" dirty="0"/>
              <a:t> is equipped with an AC/DC inverter within the structure itself</a:t>
            </a:r>
          </a:p>
          <a:p>
            <a:r>
              <a:rPr lang="en-CA" sz="2400" dirty="0"/>
              <a:t>It also has its own battery charger and control box. These components would usually be installed inside of the building it would be trying to power.  </a:t>
            </a:r>
          </a:p>
        </p:txBody>
      </p:sp>
    </p:spTree>
    <p:extLst>
      <p:ext uri="{BB962C8B-B14F-4D97-AF65-F5344CB8AC3E}">
        <p14:creationId xmlns:p14="http://schemas.microsoft.com/office/powerpoint/2010/main" val="27626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2A30C0-1BC4-4764-9C0F-5D811CAB8312}"/>
              </a:ext>
            </a:extLst>
          </p:cNvPr>
          <p:cNvSpPr>
            <a:spLocks noGrp="1"/>
          </p:cNvSpPr>
          <p:nvPr>
            <p:ph type="ctrTitle"/>
          </p:nvPr>
        </p:nvSpPr>
        <p:spPr>
          <a:xfrm>
            <a:off x="548640" y="548640"/>
            <a:ext cx="9738360" cy="1253041"/>
          </a:xfrm>
        </p:spPr>
        <p:txBody>
          <a:bodyPr/>
          <a:lstStyle/>
          <a:p>
            <a:r>
              <a:rPr lang="en-US" dirty="0"/>
              <a:t>Partners for a more sustainable life</a:t>
            </a:r>
          </a:p>
        </p:txBody>
      </p:sp>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a:xfrm>
            <a:off x="1079500" y="3781425"/>
            <a:ext cx="2279650" cy="365760"/>
          </a:xfrm>
        </p:spPr>
        <p:txBody>
          <a:bodyPr/>
          <a:lstStyle/>
          <a:p>
            <a:r>
              <a:rPr lang="en-CA" dirty="0">
                <a:hlinkClick r:id="rId3"/>
              </a:rPr>
              <a:t>SIEC</a:t>
            </a:r>
            <a:endParaRPr lang="en-US" dirty="0"/>
          </a:p>
        </p:txBody>
      </p:sp>
      <p:sp>
        <p:nvSpPr>
          <p:cNvPr id="15" name="Subtitle 14">
            <a:extLst>
              <a:ext uri="{FF2B5EF4-FFF2-40B4-BE49-F238E27FC236}">
                <a16:creationId xmlns:a16="http://schemas.microsoft.com/office/drawing/2014/main" id="{84D39D81-9726-4BD7-BDC0-FA0B2AD0D219}"/>
              </a:ext>
            </a:extLst>
          </p:cNvPr>
          <p:cNvSpPr>
            <a:spLocks noGrp="1"/>
          </p:cNvSpPr>
          <p:nvPr>
            <p:ph type="body" sz="quarter" idx="17"/>
          </p:nvPr>
        </p:nvSpPr>
        <p:spPr>
          <a:xfrm>
            <a:off x="1078732" y="4232949"/>
            <a:ext cx="1893067" cy="638175"/>
          </a:xfrm>
        </p:spPr>
        <p:txBody>
          <a:bodyPr/>
          <a:lstStyle/>
          <a:p>
            <a:r>
              <a:rPr lang="en-CA" dirty="0"/>
              <a:t>	Saskatchewan Industry Education Council</a:t>
            </a:r>
            <a:endParaRPr lang="en-US" dirty="0"/>
          </a:p>
        </p:txBody>
      </p:sp>
      <p:sp>
        <p:nvSpPr>
          <p:cNvPr id="43" name="Text Placeholder 42">
            <a:extLst>
              <a:ext uri="{FF2B5EF4-FFF2-40B4-BE49-F238E27FC236}">
                <a16:creationId xmlns:a16="http://schemas.microsoft.com/office/drawing/2014/main" id="{E4387CED-5FBE-4AFF-B64D-975B5574F16F}"/>
              </a:ext>
            </a:extLst>
          </p:cNvPr>
          <p:cNvSpPr>
            <a:spLocks noGrp="1"/>
          </p:cNvSpPr>
          <p:nvPr>
            <p:ph type="body" sz="quarter" idx="20"/>
          </p:nvPr>
        </p:nvSpPr>
        <p:spPr>
          <a:xfrm>
            <a:off x="4666999" y="3781425"/>
            <a:ext cx="1711325" cy="365760"/>
          </a:xfrm>
        </p:spPr>
        <p:txBody>
          <a:bodyPr/>
          <a:lstStyle/>
          <a:p>
            <a:r>
              <a:rPr lang="en-US" dirty="0"/>
              <a:t>	</a:t>
            </a:r>
            <a:r>
              <a:rPr lang="en-US" dirty="0">
                <a:hlinkClick r:id="rId4"/>
              </a:rPr>
              <a:t>Siemens </a:t>
            </a:r>
            <a:r>
              <a:rPr lang="en-US" dirty="0"/>
              <a:t>Canada</a:t>
            </a:r>
          </a:p>
        </p:txBody>
      </p:sp>
      <p:sp>
        <p:nvSpPr>
          <p:cNvPr id="45" name="Text Placeholder 44">
            <a:extLst>
              <a:ext uri="{FF2B5EF4-FFF2-40B4-BE49-F238E27FC236}">
                <a16:creationId xmlns:a16="http://schemas.microsoft.com/office/drawing/2014/main" id="{FE5CD03B-066A-46AF-8FB8-E8A78074ABEF}"/>
              </a:ext>
            </a:extLst>
          </p:cNvPr>
          <p:cNvSpPr>
            <a:spLocks noGrp="1"/>
          </p:cNvSpPr>
          <p:nvPr>
            <p:ph type="body" sz="quarter" idx="22"/>
          </p:nvPr>
        </p:nvSpPr>
        <p:spPr>
          <a:xfrm>
            <a:off x="8377243" y="3785809"/>
            <a:ext cx="1909757" cy="365760"/>
          </a:xfrm>
        </p:spPr>
        <p:txBody>
          <a:bodyPr/>
          <a:lstStyle/>
          <a:p>
            <a:r>
              <a:rPr lang="en-CA" dirty="0">
                <a:hlinkClick r:id="rId5"/>
              </a:rPr>
              <a:t>GSCS</a:t>
            </a:r>
            <a:endParaRPr lang="en-US" dirty="0"/>
          </a:p>
        </p:txBody>
      </p:sp>
      <p:sp>
        <p:nvSpPr>
          <p:cNvPr id="44" name="Text Placeholder 43">
            <a:extLst>
              <a:ext uri="{FF2B5EF4-FFF2-40B4-BE49-F238E27FC236}">
                <a16:creationId xmlns:a16="http://schemas.microsoft.com/office/drawing/2014/main" id="{10E83414-3440-46C7-8C07-7D073B69C422}"/>
              </a:ext>
            </a:extLst>
          </p:cNvPr>
          <p:cNvSpPr>
            <a:spLocks noGrp="1"/>
          </p:cNvSpPr>
          <p:nvPr>
            <p:ph type="body" sz="quarter" idx="21"/>
          </p:nvPr>
        </p:nvSpPr>
        <p:spPr>
          <a:xfrm>
            <a:off x="8376476" y="4237333"/>
            <a:ext cx="1711572" cy="638175"/>
          </a:xfrm>
        </p:spPr>
        <p:txBody>
          <a:bodyPr/>
          <a:lstStyle/>
          <a:p>
            <a:r>
              <a:rPr lang="en-CA" dirty="0"/>
              <a:t>	G</a:t>
            </a:r>
            <a:r>
              <a:rPr lang="en-US" dirty="0" err="1"/>
              <a:t>reater</a:t>
            </a:r>
            <a:r>
              <a:rPr lang="en-US" dirty="0"/>
              <a:t> Saskatoon Catholic Schools</a:t>
            </a:r>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21</a:t>
            </a:fld>
            <a:endParaRPr lang="en-US"/>
          </a:p>
        </p:txBody>
      </p:sp>
      <p:pic>
        <p:nvPicPr>
          <p:cNvPr id="49" name="Picture Placeholder 48" descr="Text&#10;&#10;Description automatically generated">
            <a:extLst>
              <a:ext uri="{FF2B5EF4-FFF2-40B4-BE49-F238E27FC236}">
                <a16:creationId xmlns:a16="http://schemas.microsoft.com/office/drawing/2014/main" id="{B416FBE3-60ED-42BD-8DD6-00E217B5F070}"/>
              </a:ext>
            </a:extLst>
          </p:cNvPr>
          <p:cNvPicPr>
            <a:picLocks noGrp="1" noChangeAspect="1"/>
          </p:cNvPicPr>
          <p:nvPr>
            <p:ph type="pic" sz="quarter" idx="15"/>
          </p:nvPr>
        </p:nvPicPr>
        <p:blipFill>
          <a:blip r:embed="rId6"/>
          <a:srcRect t="6257" b="6257"/>
          <a:stretch>
            <a:fillRect/>
          </a:stretch>
        </p:blipFill>
        <p:spPr>
          <a:xfrm>
            <a:off x="8377238" y="1430338"/>
            <a:ext cx="3649662" cy="2003425"/>
          </a:xfrm>
        </p:spPr>
      </p:pic>
      <p:pic>
        <p:nvPicPr>
          <p:cNvPr id="33" name="Picture Placeholder 32" descr="Text&#10;&#10;Description automatically generated">
            <a:extLst>
              <a:ext uri="{FF2B5EF4-FFF2-40B4-BE49-F238E27FC236}">
                <a16:creationId xmlns:a16="http://schemas.microsoft.com/office/drawing/2014/main" id="{5F82DA80-4A82-41AF-87C3-A30697C830DA}"/>
              </a:ext>
            </a:extLst>
          </p:cNvPr>
          <p:cNvPicPr>
            <a:picLocks noGrp="1" noChangeAspect="1"/>
          </p:cNvPicPr>
          <p:nvPr>
            <p:ph type="pic" sz="quarter" idx="13"/>
          </p:nvPr>
        </p:nvPicPr>
        <p:blipFill>
          <a:blip r:embed="rId7"/>
          <a:srcRect l="2180" r="2180"/>
          <a:stretch>
            <a:fillRect/>
          </a:stretch>
        </p:blipFill>
        <p:spPr>
          <a:xfrm>
            <a:off x="549276" y="1587500"/>
            <a:ext cx="3415474" cy="1838325"/>
          </a:xfrm>
        </p:spPr>
      </p:pic>
      <p:pic>
        <p:nvPicPr>
          <p:cNvPr id="46" name="Picture Placeholder 45" descr="Text&#10;&#10;Description automatically generated">
            <a:extLst>
              <a:ext uri="{FF2B5EF4-FFF2-40B4-BE49-F238E27FC236}">
                <a16:creationId xmlns:a16="http://schemas.microsoft.com/office/drawing/2014/main" id="{B5F00E10-8AFD-492C-88B7-037D85CFFD0A}"/>
              </a:ext>
            </a:extLst>
          </p:cNvPr>
          <p:cNvPicPr>
            <a:picLocks noGrp="1" noChangeAspect="1"/>
          </p:cNvPicPr>
          <p:nvPr>
            <p:ph type="pic" sz="quarter" idx="14"/>
          </p:nvPr>
        </p:nvPicPr>
        <p:blipFill>
          <a:blip r:embed="rId8"/>
          <a:srcRect l="5301" r="5301"/>
          <a:stretch>
            <a:fillRect/>
          </a:stretch>
        </p:blipFill>
        <p:spPr>
          <a:xfrm>
            <a:off x="4330700" y="1587500"/>
            <a:ext cx="3530600" cy="1838325"/>
          </a:xfrm>
        </p:spPr>
      </p:pic>
    </p:spTree>
    <p:extLst>
      <p:ext uri="{BB962C8B-B14F-4D97-AF65-F5344CB8AC3E}">
        <p14:creationId xmlns:p14="http://schemas.microsoft.com/office/powerpoint/2010/main" val="2979876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2A30C0-1BC4-4764-9C0F-5D811CAB8312}"/>
              </a:ext>
            </a:extLst>
          </p:cNvPr>
          <p:cNvSpPr>
            <a:spLocks noGrp="1"/>
          </p:cNvSpPr>
          <p:nvPr>
            <p:ph type="ctrTitle"/>
          </p:nvPr>
        </p:nvSpPr>
        <p:spPr>
          <a:xfrm>
            <a:off x="548640" y="548640"/>
            <a:ext cx="9738360" cy="1253041"/>
          </a:xfrm>
        </p:spPr>
        <p:txBody>
          <a:bodyPr/>
          <a:lstStyle/>
          <a:p>
            <a:r>
              <a:rPr lang="en-US" dirty="0"/>
              <a:t>Partners for a more sustainable life</a:t>
            </a:r>
          </a:p>
        </p:txBody>
      </p:sp>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a:xfrm>
            <a:off x="1079500" y="3781425"/>
            <a:ext cx="2348664" cy="365760"/>
          </a:xfrm>
        </p:spPr>
        <p:txBody>
          <a:bodyPr/>
          <a:lstStyle/>
          <a:p>
            <a:r>
              <a:rPr lang="en-US" dirty="0"/>
              <a:t>	</a:t>
            </a:r>
            <a:r>
              <a:rPr lang="en-US" dirty="0">
                <a:hlinkClick r:id="rId3"/>
              </a:rPr>
              <a:t>Graham</a:t>
            </a:r>
            <a:r>
              <a:rPr lang="en-US" dirty="0"/>
              <a:t> Construction</a:t>
            </a:r>
          </a:p>
        </p:txBody>
      </p:sp>
      <p:sp>
        <p:nvSpPr>
          <p:cNvPr id="43" name="Text Placeholder 42">
            <a:extLst>
              <a:ext uri="{FF2B5EF4-FFF2-40B4-BE49-F238E27FC236}">
                <a16:creationId xmlns:a16="http://schemas.microsoft.com/office/drawing/2014/main" id="{E4387CED-5FBE-4AFF-B64D-975B5574F16F}"/>
              </a:ext>
            </a:extLst>
          </p:cNvPr>
          <p:cNvSpPr>
            <a:spLocks noGrp="1"/>
          </p:cNvSpPr>
          <p:nvPr>
            <p:ph type="body" sz="quarter" idx="20"/>
          </p:nvPr>
        </p:nvSpPr>
        <p:spPr>
          <a:xfrm>
            <a:off x="5057267" y="3697948"/>
            <a:ext cx="1909757" cy="365760"/>
          </a:xfrm>
        </p:spPr>
        <p:txBody>
          <a:bodyPr/>
          <a:lstStyle/>
          <a:p>
            <a:r>
              <a:rPr lang="en-US" dirty="0"/>
              <a:t> 	</a:t>
            </a:r>
            <a:r>
              <a:rPr lang="en-US" dirty="0">
                <a:hlinkClick r:id="rId4"/>
              </a:rPr>
              <a:t>Humboldt</a:t>
            </a:r>
            <a:r>
              <a:rPr lang="en-US" dirty="0"/>
              <a:t> Electric Limited</a:t>
            </a:r>
          </a:p>
        </p:txBody>
      </p:sp>
      <p:sp>
        <p:nvSpPr>
          <p:cNvPr id="45" name="Text Placeholder 44">
            <a:extLst>
              <a:ext uri="{FF2B5EF4-FFF2-40B4-BE49-F238E27FC236}">
                <a16:creationId xmlns:a16="http://schemas.microsoft.com/office/drawing/2014/main" id="{FE5CD03B-066A-46AF-8FB8-E8A78074ABEF}"/>
              </a:ext>
            </a:extLst>
          </p:cNvPr>
          <p:cNvSpPr>
            <a:spLocks noGrp="1"/>
          </p:cNvSpPr>
          <p:nvPr>
            <p:ph type="body" sz="quarter" idx="22"/>
          </p:nvPr>
        </p:nvSpPr>
        <p:spPr>
          <a:xfrm>
            <a:off x="8596127" y="3778757"/>
            <a:ext cx="1909757" cy="365760"/>
          </a:xfrm>
        </p:spPr>
        <p:txBody>
          <a:bodyPr/>
          <a:lstStyle/>
          <a:p>
            <a:r>
              <a:rPr lang="en-CA" dirty="0"/>
              <a:t>	</a:t>
            </a:r>
            <a:r>
              <a:rPr lang="en-CA" dirty="0">
                <a:hlinkClick r:id="rId5"/>
              </a:rPr>
              <a:t>Innovation</a:t>
            </a:r>
            <a:r>
              <a:rPr lang="en-CA" dirty="0"/>
              <a:t> Saskatchewan</a:t>
            </a:r>
            <a:endParaRPr lang="en-US" dirty="0"/>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22</a:t>
            </a:fld>
            <a:endParaRPr lang="en-US"/>
          </a:p>
        </p:txBody>
      </p:sp>
      <p:pic>
        <p:nvPicPr>
          <p:cNvPr id="29" name="Picture Placeholder 28" descr="Logo, company name&#10;&#10;Description automatically generated">
            <a:extLst>
              <a:ext uri="{FF2B5EF4-FFF2-40B4-BE49-F238E27FC236}">
                <a16:creationId xmlns:a16="http://schemas.microsoft.com/office/drawing/2014/main" id="{3A7B5431-6A59-433E-81DC-DB4ACE3553ED}"/>
              </a:ext>
            </a:extLst>
          </p:cNvPr>
          <p:cNvPicPr>
            <a:picLocks noGrp="1" noChangeAspect="1"/>
          </p:cNvPicPr>
          <p:nvPr>
            <p:ph type="pic" sz="quarter" idx="15"/>
          </p:nvPr>
        </p:nvPicPr>
        <p:blipFill>
          <a:blip r:embed="rId6"/>
          <a:srcRect t="514" b="514"/>
          <a:stretch>
            <a:fillRect/>
          </a:stretch>
        </p:blipFill>
        <p:spPr>
          <a:xfrm>
            <a:off x="8594725" y="1797050"/>
            <a:ext cx="3381375" cy="1628775"/>
          </a:xfrm>
        </p:spPr>
      </p:pic>
      <p:pic>
        <p:nvPicPr>
          <p:cNvPr id="23" name="Picture Placeholder 22" descr="A red and white logo&#10;&#10;Description automatically generated with low confidence">
            <a:extLst>
              <a:ext uri="{FF2B5EF4-FFF2-40B4-BE49-F238E27FC236}">
                <a16:creationId xmlns:a16="http://schemas.microsoft.com/office/drawing/2014/main" id="{ABDCEED2-A417-4A89-B4EF-4F69334652B8}"/>
              </a:ext>
            </a:extLst>
          </p:cNvPr>
          <p:cNvPicPr>
            <a:picLocks noGrp="1" noChangeAspect="1"/>
          </p:cNvPicPr>
          <p:nvPr>
            <p:ph type="pic" sz="quarter" idx="13"/>
          </p:nvPr>
        </p:nvPicPr>
        <p:blipFill>
          <a:blip r:embed="rId7"/>
          <a:srcRect l="8363" r="8363"/>
          <a:stretch>
            <a:fillRect/>
          </a:stretch>
        </p:blipFill>
        <p:spPr>
          <a:xfrm>
            <a:off x="1079500" y="1797514"/>
            <a:ext cx="3073400" cy="1628311"/>
          </a:xfrm>
        </p:spPr>
      </p:pic>
      <p:pic>
        <p:nvPicPr>
          <p:cNvPr id="27" name="Picture Placeholder 26" descr="A picture containing text&#10;&#10;Description automatically generated">
            <a:extLst>
              <a:ext uri="{FF2B5EF4-FFF2-40B4-BE49-F238E27FC236}">
                <a16:creationId xmlns:a16="http://schemas.microsoft.com/office/drawing/2014/main" id="{29F0B2D4-7BEB-4D3B-933C-8DF79431A083}"/>
              </a:ext>
            </a:extLst>
          </p:cNvPr>
          <p:cNvPicPr>
            <a:picLocks noGrp="1" noChangeAspect="1"/>
          </p:cNvPicPr>
          <p:nvPr>
            <p:ph type="pic" sz="quarter" idx="14"/>
          </p:nvPr>
        </p:nvPicPr>
        <p:blipFill>
          <a:blip r:embed="rId8"/>
          <a:srcRect t="2773" b="2773"/>
          <a:stretch>
            <a:fillRect/>
          </a:stretch>
        </p:blipFill>
        <p:spPr>
          <a:xfrm>
            <a:off x="4394200" y="1797050"/>
            <a:ext cx="3644900" cy="1628775"/>
          </a:xfrm>
        </p:spPr>
      </p:pic>
    </p:spTree>
    <p:extLst>
      <p:ext uri="{BB962C8B-B14F-4D97-AF65-F5344CB8AC3E}">
        <p14:creationId xmlns:p14="http://schemas.microsoft.com/office/powerpoint/2010/main" val="244985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1332000"/>
          </a:xfrm>
        </p:spPr>
        <p:txBody>
          <a:bodyPr/>
          <a:lstStyle/>
          <a:p>
            <a:r>
              <a:rPr lang="en-US" dirty="0"/>
              <a:t>Timeline for the BJM </a:t>
            </a:r>
            <a:r>
              <a:rPr lang="en-US" dirty="0" err="1"/>
              <a:t>Smartflower</a:t>
            </a:r>
            <a:endParaRPr lang="en-US" dirty="0"/>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2377190527"/>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23</a:t>
            </a:fld>
            <a:endParaRPr lang="en-US"/>
          </a:p>
        </p:txBody>
      </p:sp>
      <p:sp>
        <p:nvSpPr>
          <p:cNvPr id="2" name="TextBox 1">
            <a:extLst>
              <a:ext uri="{FF2B5EF4-FFF2-40B4-BE49-F238E27FC236}">
                <a16:creationId xmlns:a16="http://schemas.microsoft.com/office/drawing/2014/main" id="{2BE8C58D-1FBE-4476-BEB9-9FBD50C99D08}"/>
              </a:ext>
            </a:extLst>
          </p:cNvPr>
          <p:cNvSpPr txBox="1"/>
          <p:nvPr/>
        </p:nvSpPr>
        <p:spPr>
          <a:xfrm>
            <a:off x="9169400" y="4760825"/>
            <a:ext cx="2654300" cy="923330"/>
          </a:xfrm>
          <a:prstGeom prst="rect">
            <a:avLst/>
          </a:prstGeom>
          <a:noFill/>
        </p:spPr>
        <p:txBody>
          <a:bodyPr wrap="square" rtlCol="0">
            <a:spAutoFit/>
          </a:bodyPr>
          <a:lstStyle/>
          <a:p>
            <a:r>
              <a:rPr lang="en-CA" dirty="0"/>
              <a:t>Partner to aid in financial and organize setup of construction at BJM</a:t>
            </a:r>
            <a:endParaRPr lang="en-US" dirty="0"/>
          </a:p>
        </p:txBody>
      </p:sp>
    </p:spTree>
    <p:extLst>
      <p:ext uri="{BB962C8B-B14F-4D97-AF65-F5344CB8AC3E}">
        <p14:creationId xmlns:p14="http://schemas.microsoft.com/office/powerpoint/2010/main" val="2624630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FD46-AB6C-4910-948D-64A33624E67A}"/>
              </a:ext>
            </a:extLst>
          </p:cNvPr>
          <p:cNvSpPr>
            <a:spLocks noGrp="1"/>
          </p:cNvSpPr>
          <p:nvPr>
            <p:ph type="title"/>
          </p:nvPr>
        </p:nvSpPr>
        <p:spPr/>
        <p:txBody>
          <a:bodyPr/>
          <a:lstStyle/>
          <a:p>
            <a:r>
              <a:rPr lang="en-US" dirty="0"/>
              <a:t>Timeline for the BJM </a:t>
            </a:r>
            <a:r>
              <a:rPr lang="en-US" dirty="0" err="1"/>
              <a:t>Smartflower</a:t>
            </a:r>
            <a:endParaRPr lang="en-US" dirty="0"/>
          </a:p>
        </p:txBody>
      </p:sp>
      <p:sp>
        <p:nvSpPr>
          <p:cNvPr id="3" name="Text Placeholder 2">
            <a:extLst>
              <a:ext uri="{FF2B5EF4-FFF2-40B4-BE49-F238E27FC236}">
                <a16:creationId xmlns:a16="http://schemas.microsoft.com/office/drawing/2014/main" id="{8BC93A71-1260-4A88-BB63-95F32386A437}"/>
              </a:ext>
            </a:extLst>
          </p:cNvPr>
          <p:cNvSpPr>
            <a:spLocks noGrp="1"/>
          </p:cNvSpPr>
          <p:nvPr>
            <p:ph type="body" idx="1"/>
          </p:nvPr>
        </p:nvSpPr>
        <p:spPr/>
        <p:txBody>
          <a:bodyPr/>
          <a:lstStyle/>
          <a:p>
            <a:r>
              <a:rPr lang="en-CA" dirty="0"/>
              <a:t>June 2022</a:t>
            </a:r>
            <a:endParaRPr lang="en-US" dirty="0"/>
          </a:p>
        </p:txBody>
      </p:sp>
      <p:sp>
        <p:nvSpPr>
          <p:cNvPr id="4" name="Content Placeholder 3">
            <a:extLst>
              <a:ext uri="{FF2B5EF4-FFF2-40B4-BE49-F238E27FC236}">
                <a16:creationId xmlns:a16="http://schemas.microsoft.com/office/drawing/2014/main" id="{C328F413-2732-47F2-88B4-1C8A56B04CFE}"/>
              </a:ext>
            </a:extLst>
          </p:cNvPr>
          <p:cNvSpPr>
            <a:spLocks noGrp="1"/>
          </p:cNvSpPr>
          <p:nvPr>
            <p:ph sz="half" idx="2"/>
          </p:nvPr>
        </p:nvSpPr>
        <p:spPr/>
        <p:txBody>
          <a:bodyPr/>
          <a:lstStyle/>
          <a:p>
            <a:r>
              <a:rPr lang="en-CA" sz="2000" dirty="0"/>
              <a:t>Siemens came back after the foundation, general construction, and electrical were completed to specifications</a:t>
            </a:r>
          </a:p>
          <a:p>
            <a:r>
              <a:rPr lang="en-CA" sz="2000" dirty="0"/>
              <a:t>Siemens programmed the </a:t>
            </a:r>
            <a:r>
              <a:rPr lang="en-CA" sz="2000" dirty="0" err="1"/>
              <a:t>Smartflower</a:t>
            </a:r>
            <a:r>
              <a:rPr lang="en-CA" sz="2000" dirty="0"/>
              <a:t> and tested it until its programs were up and running optimally</a:t>
            </a:r>
          </a:p>
          <a:p>
            <a:r>
              <a:rPr lang="en-CA" sz="2000" dirty="0"/>
              <a:t>Summer of 2022 was used as a testing time to ensure the </a:t>
            </a:r>
            <a:r>
              <a:rPr lang="en-CA" sz="2000" dirty="0" err="1"/>
              <a:t>Smartflower</a:t>
            </a:r>
            <a:r>
              <a:rPr lang="en-CA" sz="2000" dirty="0"/>
              <a:t> was fully operational </a:t>
            </a:r>
            <a:endParaRPr lang="en-US" sz="2000" dirty="0"/>
          </a:p>
        </p:txBody>
      </p:sp>
      <p:sp>
        <p:nvSpPr>
          <p:cNvPr id="5" name="Text Placeholder 4">
            <a:extLst>
              <a:ext uri="{FF2B5EF4-FFF2-40B4-BE49-F238E27FC236}">
                <a16:creationId xmlns:a16="http://schemas.microsoft.com/office/drawing/2014/main" id="{5517659A-9DFC-4339-BC01-A5AD1CD2E46E}"/>
              </a:ext>
            </a:extLst>
          </p:cNvPr>
          <p:cNvSpPr>
            <a:spLocks noGrp="1"/>
          </p:cNvSpPr>
          <p:nvPr>
            <p:ph type="body" sz="quarter" idx="3"/>
          </p:nvPr>
        </p:nvSpPr>
        <p:spPr/>
        <p:txBody>
          <a:bodyPr/>
          <a:lstStyle/>
          <a:p>
            <a:r>
              <a:rPr lang="en-CA" dirty="0"/>
              <a:t>September 2022</a:t>
            </a:r>
            <a:endParaRPr lang="en-US" dirty="0"/>
          </a:p>
        </p:txBody>
      </p:sp>
      <p:sp>
        <p:nvSpPr>
          <p:cNvPr id="6" name="Content Placeholder 5">
            <a:extLst>
              <a:ext uri="{FF2B5EF4-FFF2-40B4-BE49-F238E27FC236}">
                <a16:creationId xmlns:a16="http://schemas.microsoft.com/office/drawing/2014/main" id="{E25BC323-7FC9-4CAC-BE49-7FCCBACC6202}"/>
              </a:ext>
            </a:extLst>
          </p:cNvPr>
          <p:cNvSpPr>
            <a:spLocks noGrp="1"/>
          </p:cNvSpPr>
          <p:nvPr>
            <p:ph sz="quarter" idx="4"/>
          </p:nvPr>
        </p:nvSpPr>
        <p:spPr/>
        <p:txBody>
          <a:bodyPr/>
          <a:lstStyle/>
          <a:p>
            <a:r>
              <a:rPr lang="en-CA" dirty="0"/>
              <a:t>The official ‘unveiling’ of the </a:t>
            </a:r>
            <a:r>
              <a:rPr lang="en-CA" dirty="0" err="1"/>
              <a:t>Smartflower</a:t>
            </a:r>
            <a:r>
              <a:rPr lang="en-CA" dirty="0"/>
              <a:t> at BJM in Saskatoon, SK</a:t>
            </a:r>
          </a:p>
          <a:p>
            <a:r>
              <a:rPr lang="en-CA" dirty="0">
                <a:hlinkClick r:id="rId3"/>
              </a:rPr>
              <a:t>CJWW</a:t>
            </a:r>
            <a:endParaRPr lang="en-CA" dirty="0"/>
          </a:p>
          <a:p>
            <a:r>
              <a:rPr lang="en-CA" dirty="0">
                <a:hlinkClick r:id="rId4"/>
              </a:rPr>
              <a:t>Global News</a:t>
            </a:r>
            <a:endParaRPr lang="en-CA" dirty="0"/>
          </a:p>
          <a:p>
            <a:r>
              <a:rPr lang="en-CA" dirty="0" err="1"/>
              <a:t>Star</a:t>
            </a:r>
            <a:r>
              <a:rPr lang="en-CA" dirty="0" err="1">
                <a:hlinkClick r:id="rId5"/>
              </a:rPr>
              <a:t>Phoenix</a:t>
            </a:r>
            <a:r>
              <a:rPr lang="en-CA" dirty="0"/>
              <a:t> </a:t>
            </a:r>
          </a:p>
          <a:p>
            <a:r>
              <a:rPr lang="en-CA" dirty="0">
                <a:hlinkClick r:id="rId6"/>
              </a:rPr>
              <a:t>CTV</a:t>
            </a:r>
            <a:r>
              <a:rPr lang="en-CA" dirty="0"/>
              <a:t> News</a:t>
            </a:r>
          </a:p>
        </p:txBody>
      </p:sp>
      <p:sp>
        <p:nvSpPr>
          <p:cNvPr id="9" name="Slide Number Placeholder 8">
            <a:extLst>
              <a:ext uri="{FF2B5EF4-FFF2-40B4-BE49-F238E27FC236}">
                <a16:creationId xmlns:a16="http://schemas.microsoft.com/office/drawing/2014/main" id="{0BC9214C-D68C-47B1-969F-4650285F9879}"/>
              </a:ext>
            </a:extLst>
          </p:cNvPr>
          <p:cNvSpPr>
            <a:spLocks noGrp="1"/>
          </p:cNvSpPr>
          <p:nvPr>
            <p:ph type="sldNum" sz="quarter" idx="12"/>
          </p:nvPr>
        </p:nvSpPr>
        <p:spPr/>
        <p:txBody>
          <a:bodyPr/>
          <a:lstStyle/>
          <a:p>
            <a:fld id="{DBA1B0FB-D917-4C8C-928F-313BD683BF39}" type="slidenum">
              <a:rPr lang="en-US" smtClean="0"/>
              <a:t>24</a:t>
            </a:fld>
            <a:endParaRPr lang="en-US"/>
          </a:p>
        </p:txBody>
      </p:sp>
    </p:spTree>
    <p:extLst>
      <p:ext uri="{BB962C8B-B14F-4D97-AF65-F5344CB8AC3E}">
        <p14:creationId xmlns:p14="http://schemas.microsoft.com/office/powerpoint/2010/main" val="1992996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C124-53C5-4B4C-AB6F-3C50EDFA63E4}"/>
              </a:ext>
            </a:extLst>
          </p:cNvPr>
          <p:cNvSpPr>
            <a:spLocks noGrp="1"/>
          </p:cNvSpPr>
          <p:nvPr>
            <p:ph type="title"/>
          </p:nvPr>
        </p:nvSpPr>
        <p:spPr/>
        <p:txBody>
          <a:bodyPr/>
          <a:lstStyle/>
          <a:p>
            <a:r>
              <a:rPr lang="en-CA" dirty="0"/>
              <a:t>Careers and Educational Backgrounds </a:t>
            </a:r>
            <a:endParaRPr lang="en-US" dirty="0"/>
          </a:p>
        </p:txBody>
      </p:sp>
      <p:pic>
        <p:nvPicPr>
          <p:cNvPr id="9" name="Content Placeholder 8" descr="A picture containing background pattern&#10;&#10;Description automatically generated">
            <a:extLst>
              <a:ext uri="{FF2B5EF4-FFF2-40B4-BE49-F238E27FC236}">
                <a16:creationId xmlns:a16="http://schemas.microsoft.com/office/drawing/2014/main" id="{F4BF58E4-D701-4E0E-9FF7-5632039E689E}"/>
              </a:ext>
            </a:extLst>
          </p:cNvPr>
          <p:cNvPicPr>
            <a:picLocks noGrp="1" noChangeAspect="1"/>
          </p:cNvPicPr>
          <p:nvPr>
            <p:ph idx="1"/>
          </p:nvPr>
        </p:nvPicPr>
        <p:blipFill>
          <a:blip r:embed="rId3"/>
          <a:stretch>
            <a:fillRect/>
          </a:stretch>
        </p:blipFill>
        <p:spPr>
          <a:xfrm>
            <a:off x="5682456" y="2397125"/>
            <a:ext cx="4572000" cy="3048000"/>
          </a:xfrm>
        </p:spPr>
      </p:pic>
      <p:sp>
        <p:nvSpPr>
          <p:cNvPr id="4" name="Text Placeholder 3">
            <a:extLst>
              <a:ext uri="{FF2B5EF4-FFF2-40B4-BE49-F238E27FC236}">
                <a16:creationId xmlns:a16="http://schemas.microsoft.com/office/drawing/2014/main" id="{15C9B143-0F3A-4BD5-BE16-3324053E87D7}"/>
              </a:ext>
            </a:extLst>
          </p:cNvPr>
          <p:cNvSpPr>
            <a:spLocks noGrp="1"/>
          </p:cNvSpPr>
          <p:nvPr>
            <p:ph type="body" sz="half" idx="2"/>
          </p:nvPr>
        </p:nvSpPr>
        <p:spPr/>
        <p:txBody>
          <a:bodyPr/>
          <a:lstStyle/>
          <a:p>
            <a:r>
              <a:rPr lang="en-CA" dirty="0"/>
              <a:t>As you have seen, there is a variety of educational and skill-based jobs and careers needed to install the </a:t>
            </a:r>
            <a:r>
              <a:rPr lang="en-CA" dirty="0" err="1"/>
              <a:t>Smartflower</a:t>
            </a:r>
            <a:r>
              <a:rPr lang="en-CA" dirty="0"/>
              <a:t> at BJM.  </a:t>
            </a:r>
          </a:p>
          <a:p>
            <a:pPr marL="285750" indent="-285750">
              <a:buFontTx/>
              <a:buChar char="-"/>
            </a:pPr>
            <a:r>
              <a:rPr lang="en-CA" dirty="0"/>
              <a:t>Directors, boards of companies, multiple partners of communication, engineers (electrical, mechanical, computer software), construction, electricians, media, city planners, government officials, teachers, etc. </a:t>
            </a:r>
          </a:p>
          <a:p>
            <a:pPr marL="285750" indent="-285750">
              <a:buFontTx/>
              <a:buChar char="-"/>
            </a:pPr>
            <a:endParaRPr lang="en-CA" dirty="0"/>
          </a:p>
          <a:p>
            <a:r>
              <a:rPr lang="en-US" dirty="0"/>
              <a:t>Are any of these areas something you would be interested in pursuing?</a:t>
            </a:r>
          </a:p>
        </p:txBody>
      </p:sp>
      <p:sp>
        <p:nvSpPr>
          <p:cNvPr id="7" name="Slide Number Placeholder 6">
            <a:extLst>
              <a:ext uri="{FF2B5EF4-FFF2-40B4-BE49-F238E27FC236}">
                <a16:creationId xmlns:a16="http://schemas.microsoft.com/office/drawing/2014/main" id="{322A8E3A-FECB-49FF-BAAD-88B212DDC471}"/>
              </a:ext>
            </a:extLst>
          </p:cNvPr>
          <p:cNvSpPr>
            <a:spLocks noGrp="1"/>
          </p:cNvSpPr>
          <p:nvPr>
            <p:ph type="sldNum" sz="quarter" idx="12"/>
          </p:nvPr>
        </p:nvSpPr>
        <p:spPr/>
        <p:txBody>
          <a:bodyPr/>
          <a:lstStyle/>
          <a:p>
            <a:fld id="{DBA1B0FB-D917-4C8C-928F-313BD683BF39}" type="slidenum">
              <a:rPr lang="en-US" smtClean="0"/>
              <a:t>25</a:t>
            </a:fld>
            <a:endParaRPr lang="en-US"/>
          </a:p>
        </p:txBody>
      </p:sp>
    </p:spTree>
    <p:extLst>
      <p:ext uri="{BB962C8B-B14F-4D97-AF65-F5344CB8AC3E}">
        <p14:creationId xmlns:p14="http://schemas.microsoft.com/office/powerpoint/2010/main" val="980930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D958B-8F37-4C07-AE35-2CAB7AB09135}"/>
              </a:ext>
            </a:extLst>
          </p:cNvPr>
          <p:cNvSpPr>
            <a:spLocks noGrp="1"/>
          </p:cNvSpPr>
          <p:nvPr>
            <p:ph type="title"/>
          </p:nvPr>
        </p:nvSpPr>
        <p:spPr/>
        <p:txBody>
          <a:bodyPr/>
          <a:lstStyle/>
          <a:p>
            <a:r>
              <a:rPr lang="en-CA" dirty="0"/>
              <a:t>Where can this technology  take us?</a:t>
            </a:r>
            <a:endParaRPr lang="en-US" dirty="0"/>
          </a:p>
        </p:txBody>
      </p:sp>
      <p:sp>
        <p:nvSpPr>
          <p:cNvPr id="3" name="Content Placeholder 2">
            <a:extLst>
              <a:ext uri="{FF2B5EF4-FFF2-40B4-BE49-F238E27FC236}">
                <a16:creationId xmlns:a16="http://schemas.microsoft.com/office/drawing/2014/main" id="{66D220DC-5D19-44A5-82E0-BBE9F8F238A5}"/>
              </a:ext>
            </a:extLst>
          </p:cNvPr>
          <p:cNvSpPr>
            <a:spLocks noGrp="1"/>
          </p:cNvSpPr>
          <p:nvPr>
            <p:ph idx="1"/>
          </p:nvPr>
        </p:nvSpPr>
        <p:spPr>
          <a:xfrm>
            <a:off x="549538" y="1439187"/>
            <a:ext cx="11090274" cy="4869538"/>
          </a:xfrm>
        </p:spPr>
        <p:txBody>
          <a:bodyPr/>
          <a:lstStyle/>
          <a:p>
            <a:r>
              <a:rPr lang="en-CA" dirty="0"/>
              <a:t>Solar applications and technology has been a growing area since it’s conception and will only improve</a:t>
            </a:r>
          </a:p>
          <a:p>
            <a:r>
              <a:rPr lang="en-CA" dirty="0"/>
              <a:t>Initiatives worldwide are pushing for less and less reliance on fossil fuels to help battle climate change, and this technology helps decrease our reliance</a:t>
            </a:r>
          </a:p>
          <a:p>
            <a:r>
              <a:rPr lang="en-CA" dirty="0"/>
              <a:t>Aids in pushing the boundary and technology to harness more of the suns’ energy and increase the draw and output of solar panels.  This would produce more researchers, scientists, and jobs for SK*</a:t>
            </a:r>
          </a:p>
          <a:p>
            <a:r>
              <a:rPr lang="en-CA" dirty="0"/>
              <a:t>Might get more investors and local initiatives to install more </a:t>
            </a:r>
            <a:r>
              <a:rPr lang="en-CA" dirty="0" err="1"/>
              <a:t>Smartflowers</a:t>
            </a:r>
            <a:r>
              <a:rPr lang="en-CA" dirty="0"/>
              <a:t> (on rooftops for example) in communities and provide energy where it can be used effectively</a:t>
            </a:r>
          </a:p>
          <a:p>
            <a:r>
              <a:rPr lang="en-CA" dirty="0"/>
              <a:t>Might be a possible solution for more power production as our government and society push for a more electric power based world (example: initiative that by 2035, no gas powered vehicles will be sold in Canada:  problem is that our current power grids are not set up to handle this increase*)</a:t>
            </a:r>
          </a:p>
          <a:p>
            <a:r>
              <a:rPr lang="en-US" dirty="0"/>
              <a:t>Your ideas??</a:t>
            </a:r>
          </a:p>
        </p:txBody>
      </p:sp>
      <p:sp>
        <p:nvSpPr>
          <p:cNvPr id="6" name="Slide Number Placeholder 5">
            <a:extLst>
              <a:ext uri="{FF2B5EF4-FFF2-40B4-BE49-F238E27FC236}">
                <a16:creationId xmlns:a16="http://schemas.microsoft.com/office/drawing/2014/main" id="{EAE932BF-9CAA-47C8-87BE-70B27F376B4F}"/>
              </a:ext>
            </a:extLst>
          </p:cNvPr>
          <p:cNvSpPr>
            <a:spLocks noGrp="1"/>
          </p:cNvSpPr>
          <p:nvPr>
            <p:ph type="sldNum" sz="quarter" idx="12"/>
          </p:nvPr>
        </p:nvSpPr>
        <p:spPr/>
        <p:txBody>
          <a:bodyPr/>
          <a:lstStyle/>
          <a:p>
            <a:fld id="{DBA1B0FB-D917-4C8C-928F-313BD683BF39}" type="slidenum">
              <a:rPr lang="en-US" smtClean="0"/>
              <a:t>26</a:t>
            </a:fld>
            <a:endParaRPr lang="en-US"/>
          </a:p>
        </p:txBody>
      </p:sp>
    </p:spTree>
    <p:extLst>
      <p:ext uri="{BB962C8B-B14F-4D97-AF65-F5344CB8AC3E}">
        <p14:creationId xmlns:p14="http://schemas.microsoft.com/office/powerpoint/2010/main" val="1366574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B594-CA7E-4765-AC83-DBBD0F450B71}"/>
              </a:ext>
            </a:extLst>
          </p:cNvPr>
          <p:cNvSpPr>
            <a:spLocks noGrp="1"/>
          </p:cNvSpPr>
          <p:nvPr>
            <p:ph type="title"/>
          </p:nvPr>
        </p:nvSpPr>
        <p:spPr/>
        <p:txBody>
          <a:bodyPr/>
          <a:lstStyle/>
          <a:p>
            <a:r>
              <a:rPr lang="en-CA" dirty="0"/>
              <a:t>Alternative forms of (micro)grids in SK</a:t>
            </a:r>
            <a:endParaRPr lang="en-US" dirty="0"/>
          </a:p>
        </p:txBody>
      </p:sp>
      <p:sp>
        <p:nvSpPr>
          <p:cNvPr id="3" name="Text Placeholder 2">
            <a:extLst>
              <a:ext uri="{FF2B5EF4-FFF2-40B4-BE49-F238E27FC236}">
                <a16:creationId xmlns:a16="http://schemas.microsoft.com/office/drawing/2014/main" id="{901CC74F-1996-4FE5-BC01-0EC93807E003}"/>
              </a:ext>
            </a:extLst>
          </p:cNvPr>
          <p:cNvSpPr>
            <a:spLocks noGrp="1"/>
          </p:cNvSpPr>
          <p:nvPr>
            <p:ph type="body" idx="1"/>
          </p:nvPr>
        </p:nvSpPr>
        <p:spPr/>
        <p:txBody>
          <a:bodyPr/>
          <a:lstStyle/>
          <a:p>
            <a:r>
              <a:rPr lang="en-CA" dirty="0">
                <a:hlinkClick r:id="rId3"/>
              </a:rPr>
              <a:t>Geothermal</a:t>
            </a:r>
            <a:r>
              <a:rPr lang="en-CA" dirty="0"/>
              <a:t> homes</a:t>
            </a:r>
            <a:endParaRPr lang="en-US" dirty="0"/>
          </a:p>
        </p:txBody>
      </p:sp>
      <p:sp>
        <p:nvSpPr>
          <p:cNvPr id="4" name="Content Placeholder 3">
            <a:extLst>
              <a:ext uri="{FF2B5EF4-FFF2-40B4-BE49-F238E27FC236}">
                <a16:creationId xmlns:a16="http://schemas.microsoft.com/office/drawing/2014/main" id="{39B14724-23DC-473C-B429-F98FB18960A7}"/>
              </a:ext>
            </a:extLst>
          </p:cNvPr>
          <p:cNvSpPr>
            <a:spLocks noGrp="1"/>
          </p:cNvSpPr>
          <p:nvPr>
            <p:ph sz="half" idx="2"/>
          </p:nvPr>
        </p:nvSpPr>
        <p:spPr/>
        <p:txBody>
          <a:bodyPr/>
          <a:lstStyle/>
          <a:p>
            <a:r>
              <a:rPr lang="en-US" dirty="0"/>
              <a:t>Large scale plant to be started in 2025 that will be able to power up to 140 MW of power for up to 30 years</a:t>
            </a:r>
          </a:p>
          <a:p>
            <a:r>
              <a:rPr lang="en-US" dirty="0"/>
              <a:t>Would offset carbon dioxide emissions equivalent to 85000 cars annually</a:t>
            </a:r>
          </a:p>
        </p:txBody>
      </p:sp>
      <p:sp>
        <p:nvSpPr>
          <p:cNvPr id="5" name="Text Placeholder 4">
            <a:extLst>
              <a:ext uri="{FF2B5EF4-FFF2-40B4-BE49-F238E27FC236}">
                <a16:creationId xmlns:a16="http://schemas.microsoft.com/office/drawing/2014/main" id="{4DCD1859-E60C-4682-A03C-62B308480DBB}"/>
              </a:ext>
            </a:extLst>
          </p:cNvPr>
          <p:cNvSpPr>
            <a:spLocks noGrp="1"/>
          </p:cNvSpPr>
          <p:nvPr>
            <p:ph type="body" sz="quarter" idx="13"/>
          </p:nvPr>
        </p:nvSpPr>
        <p:spPr/>
        <p:txBody>
          <a:bodyPr/>
          <a:lstStyle/>
          <a:p>
            <a:r>
              <a:rPr lang="en-CA" dirty="0">
                <a:hlinkClick r:id="rId4"/>
              </a:rPr>
              <a:t>Windmills</a:t>
            </a:r>
            <a:r>
              <a:rPr lang="en-CA" dirty="0"/>
              <a:t> at the </a:t>
            </a:r>
            <a:r>
              <a:rPr lang="en-CA" dirty="0" err="1"/>
              <a:t>wdm</a:t>
            </a:r>
            <a:endParaRPr lang="en-US" dirty="0"/>
          </a:p>
        </p:txBody>
      </p:sp>
      <p:sp>
        <p:nvSpPr>
          <p:cNvPr id="6" name="Content Placeholder 5">
            <a:extLst>
              <a:ext uri="{FF2B5EF4-FFF2-40B4-BE49-F238E27FC236}">
                <a16:creationId xmlns:a16="http://schemas.microsoft.com/office/drawing/2014/main" id="{E9EBB9BE-E8E3-43CE-AB0D-AD831F51E67D}"/>
              </a:ext>
            </a:extLst>
          </p:cNvPr>
          <p:cNvSpPr>
            <a:spLocks noGrp="1"/>
          </p:cNvSpPr>
          <p:nvPr>
            <p:ph sz="quarter" idx="14"/>
          </p:nvPr>
        </p:nvSpPr>
        <p:spPr/>
        <p:txBody>
          <a:bodyPr/>
          <a:lstStyle/>
          <a:p>
            <a:r>
              <a:rPr lang="en-CA" dirty="0"/>
              <a:t>Saskatchewan has three facilities that produce a total of 241 MW to the provincial grid (as of 2021)</a:t>
            </a:r>
          </a:p>
          <a:p>
            <a:r>
              <a:rPr lang="en-CA" dirty="0"/>
              <a:t>Wind farms must be strategically placed and researched before building, and the recycling of these windmills is an environmental issue currently</a:t>
            </a:r>
            <a:endParaRPr lang="en-US" dirty="0"/>
          </a:p>
        </p:txBody>
      </p:sp>
      <p:sp>
        <p:nvSpPr>
          <p:cNvPr id="7" name="Text Placeholder 6">
            <a:extLst>
              <a:ext uri="{FF2B5EF4-FFF2-40B4-BE49-F238E27FC236}">
                <a16:creationId xmlns:a16="http://schemas.microsoft.com/office/drawing/2014/main" id="{5D28229F-4875-4C51-ABF4-1F7CF6FC1037}"/>
              </a:ext>
            </a:extLst>
          </p:cNvPr>
          <p:cNvSpPr>
            <a:spLocks noGrp="1"/>
          </p:cNvSpPr>
          <p:nvPr>
            <p:ph type="body" sz="quarter" idx="3"/>
          </p:nvPr>
        </p:nvSpPr>
        <p:spPr/>
        <p:txBody>
          <a:bodyPr/>
          <a:lstStyle/>
          <a:p>
            <a:r>
              <a:rPr lang="en-CA" dirty="0">
                <a:hlinkClick r:id="rId5"/>
              </a:rPr>
              <a:t>Biomass</a:t>
            </a:r>
            <a:endParaRPr lang="en-US" dirty="0"/>
          </a:p>
        </p:txBody>
      </p:sp>
      <p:sp>
        <p:nvSpPr>
          <p:cNvPr id="8" name="Content Placeholder 7">
            <a:extLst>
              <a:ext uri="{FF2B5EF4-FFF2-40B4-BE49-F238E27FC236}">
                <a16:creationId xmlns:a16="http://schemas.microsoft.com/office/drawing/2014/main" id="{9FD2724D-B3A1-4856-9969-16EBBD215AC5}"/>
              </a:ext>
            </a:extLst>
          </p:cNvPr>
          <p:cNvSpPr>
            <a:spLocks noGrp="1"/>
          </p:cNvSpPr>
          <p:nvPr>
            <p:ph sz="quarter" idx="4"/>
          </p:nvPr>
        </p:nvSpPr>
        <p:spPr/>
        <p:txBody>
          <a:bodyPr/>
          <a:lstStyle/>
          <a:p>
            <a:r>
              <a:rPr lang="en-US" dirty="0" err="1"/>
              <a:t>Utlizes</a:t>
            </a:r>
            <a:r>
              <a:rPr lang="en-US" dirty="0"/>
              <a:t> burning natural resources (typically wood) to generate heat to turn turbines.  Relatively expensive, but considered carbon neutral</a:t>
            </a:r>
          </a:p>
        </p:txBody>
      </p:sp>
      <p:sp>
        <p:nvSpPr>
          <p:cNvPr id="11" name="Slide Number Placeholder 10">
            <a:extLst>
              <a:ext uri="{FF2B5EF4-FFF2-40B4-BE49-F238E27FC236}">
                <a16:creationId xmlns:a16="http://schemas.microsoft.com/office/drawing/2014/main" id="{8281081C-9967-42CD-8BAB-8D186FBD74D1}"/>
              </a:ext>
            </a:extLst>
          </p:cNvPr>
          <p:cNvSpPr>
            <a:spLocks noGrp="1"/>
          </p:cNvSpPr>
          <p:nvPr>
            <p:ph type="sldNum" sz="quarter" idx="12"/>
          </p:nvPr>
        </p:nvSpPr>
        <p:spPr/>
        <p:txBody>
          <a:bodyPr/>
          <a:lstStyle/>
          <a:p>
            <a:fld id="{DBA1B0FB-D917-4C8C-928F-313BD683BF39}" type="slidenum">
              <a:rPr lang="en-US" smtClean="0"/>
              <a:t>27</a:t>
            </a:fld>
            <a:endParaRPr lang="en-US"/>
          </a:p>
        </p:txBody>
      </p:sp>
      <p:sp>
        <p:nvSpPr>
          <p:cNvPr id="14" name="TextBox 13">
            <a:extLst>
              <a:ext uri="{FF2B5EF4-FFF2-40B4-BE49-F238E27FC236}">
                <a16:creationId xmlns:a16="http://schemas.microsoft.com/office/drawing/2014/main" id="{6C9A95CF-0178-4332-9345-12DF02DE301C}"/>
              </a:ext>
            </a:extLst>
          </p:cNvPr>
          <p:cNvSpPr txBox="1"/>
          <p:nvPr/>
        </p:nvSpPr>
        <p:spPr>
          <a:xfrm>
            <a:off x="3382290" y="5855736"/>
            <a:ext cx="5064480" cy="369332"/>
          </a:xfrm>
          <a:prstGeom prst="rect">
            <a:avLst/>
          </a:prstGeom>
          <a:noFill/>
        </p:spPr>
        <p:txBody>
          <a:bodyPr wrap="square" rtlCol="0">
            <a:spAutoFit/>
          </a:bodyPr>
          <a:lstStyle/>
          <a:p>
            <a:r>
              <a:rPr lang="en-CA" dirty="0"/>
              <a:t>*FYI:  A 1 MW plant could power 1200 homes*</a:t>
            </a:r>
            <a:endParaRPr lang="en-US" dirty="0"/>
          </a:p>
        </p:txBody>
      </p:sp>
    </p:spTree>
    <p:extLst>
      <p:ext uri="{BB962C8B-B14F-4D97-AF65-F5344CB8AC3E}">
        <p14:creationId xmlns:p14="http://schemas.microsoft.com/office/powerpoint/2010/main" val="2147551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a:lstStyle/>
          <a:p>
            <a:r>
              <a:rPr lang="en-US" dirty="0"/>
              <a:t>Summary</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3827149" y="3929765"/>
            <a:ext cx="7813987" cy="2355287"/>
          </a:xfrm>
        </p:spPr>
        <p:txBody>
          <a:bodyPr>
            <a:normAutofit/>
          </a:bodyPr>
          <a:lstStyle/>
          <a:p>
            <a:r>
              <a:rPr lang="en-US" dirty="0"/>
              <a:t>The </a:t>
            </a:r>
            <a:r>
              <a:rPr lang="en-US" dirty="0" err="1"/>
              <a:t>Smartflower</a:t>
            </a:r>
            <a:r>
              <a:rPr lang="en-US" dirty="0"/>
              <a:t> at BJM represents a full partnership from the governmental initiatives to battle climate change to the ground level student learning about solar energy and what that energy can be used for.  From the SIEC, Siemens, the GSCS partnerships, and the many other partners that helped install the </a:t>
            </a:r>
            <a:r>
              <a:rPr lang="en-US" dirty="0" err="1"/>
              <a:t>Smartflower</a:t>
            </a:r>
            <a:r>
              <a:rPr lang="en-US" dirty="0"/>
              <a:t> at BJM, it continues to be a beautiful display of technology that can pave a better future for our society. </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28</a:t>
            </a:fld>
            <a:endParaRPr lang="en-US"/>
          </a:p>
        </p:txBody>
      </p:sp>
      <p:pic>
        <p:nvPicPr>
          <p:cNvPr id="14" name="Picture Placeholder 13" descr="A group of people posing for a photo under an umbrella&#10;&#10;Description automatically generated with medium confidence">
            <a:extLst>
              <a:ext uri="{FF2B5EF4-FFF2-40B4-BE49-F238E27FC236}">
                <a16:creationId xmlns:a16="http://schemas.microsoft.com/office/drawing/2014/main" id="{B46EC23A-E4FE-4120-9E75-9EDCB3BEBD16}"/>
              </a:ext>
            </a:extLst>
          </p:cNvPr>
          <p:cNvPicPr>
            <a:picLocks noGrp="1" noChangeAspect="1"/>
          </p:cNvPicPr>
          <p:nvPr>
            <p:ph type="pic" sz="quarter" idx="13"/>
          </p:nvPr>
        </p:nvPicPr>
        <p:blipFill>
          <a:blip r:embed="rId3"/>
          <a:srcRect t="9424" b="9424"/>
          <a:stretch>
            <a:fillRect/>
          </a:stretch>
        </p:blipFill>
        <p:spPr/>
      </p:pic>
    </p:spTree>
    <p:extLst>
      <p:ext uri="{BB962C8B-B14F-4D97-AF65-F5344CB8AC3E}">
        <p14:creationId xmlns:p14="http://schemas.microsoft.com/office/powerpoint/2010/main" val="3521561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77D6-3621-465B-A804-D1BC28B9BD05}"/>
              </a:ext>
            </a:extLst>
          </p:cNvPr>
          <p:cNvSpPr>
            <a:spLocks noGrp="1"/>
          </p:cNvSpPr>
          <p:nvPr>
            <p:ph type="title"/>
          </p:nvPr>
        </p:nvSpPr>
        <p:spPr/>
        <p:txBody>
          <a:bodyPr/>
          <a:lstStyle/>
          <a:p>
            <a:pPr algn="ctr"/>
            <a:r>
              <a:rPr lang="en-CA" dirty="0"/>
              <a:t>Exit Slip</a:t>
            </a:r>
            <a:endParaRPr lang="en-US" dirty="0"/>
          </a:p>
        </p:txBody>
      </p:sp>
      <p:sp>
        <p:nvSpPr>
          <p:cNvPr id="3" name="Content Placeholder 2">
            <a:extLst>
              <a:ext uri="{FF2B5EF4-FFF2-40B4-BE49-F238E27FC236}">
                <a16:creationId xmlns:a16="http://schemas.microsoft.com/office/drawing/2014/main" id="{851CDA25-5730-4C0F-8ECE-7885E81D632F}"/>
              </a:ext>
            </a:extLst>
          </p:cNvPr>
          <p:cNvSpPr>
            <a:spLocks noGrp="1"/>
          </p:cNvSpPr>
          <p:nvPr>
            <p:ph idx="1"/>
          </p:nvPr>
        </p:nvSpPr>
        <p:spPr/>
        <p:txBody>
          <a:bodyPr/>
          <a:lstStyle/>
          <a:p>
            <a:r>
              <a:rPr lang="en-CA" dirty="0"/>
              <a:t>Please hand in your answers to the two focus questions </a:t>
            </a:r>
            <a:r>
              <a:rPr lang="en-CA" dirty="0">
                <a:sym typeface="Wingdings" panose="05000000000000000000" pitchFamily="2" charset="2"/>
              </a:rPr>
              <a:t> </a:t>
            </a:r>
            <a:endParaRPr lang="en-US" dirty="0"/>
          </a:p>
        </p:txBody>
      </p:sp>
      <p:sp>
        <p:nvSpPr>
          <p:cNvPr id="6" name="Slide Number Placeholder 5">
            <a:extLst>
              <a:ext uri="{FF2B5EF4-FFF2-40B4-BE49-F238E27FC236}">
                <a16:creationId xmlns:a16="http://schemas.microsoft.com/office/drawing/2014/main" id="{327FE841-0150-477A-AC9E-B43161B69FD0}"/>
              </a:ext>
            </a:extLst>
          </p:cNvPr>
          <p:cNvSpPr>
            <a:spLocks noGrp="1"/>
          </p:cNvSpPr>
          <p:nvPr>
            <p:ph type="sldNum" sz="quarter" idx="12"/>
          </p:nvPr>
        </p:nvSpPr>
        <p:spPr/>
        <p:txBody>
          <a:bodyPr/>
          <a:lstStyle/>
          <a:p>
            <a:fld id="{DBA1B0FB-D917-4C8C-928F-313BD683BF39}" type="slidenum">
              <a:rPr lang="en-US" smtClean="0"/>
              <a:t>29</a:t>
            </a:fld>
            <a:endParaRPr lang="en-US"/>
          </a:p>
        </p:txBody>
      </p:sp>
    </p:spTree>
    <p:extLst>
      <p:ext uri="{BB962C8B-B14F-4D97-AF65-F5344CB8AC3E}">
        <p14:creationId xmlns:p14="http://schemas.microsoft.com/office/powerpoint/2010/main" val="270274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7" name="Freeform: Shape 26">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Freeform: Shape 29">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2" name="Rectangle 3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CBA03-6572-4E94-8291-95AD3E6CAEF3}"/>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a:t>Social Structures</a:t>
            </a:r>
          </a:p>
        </p:txBody>
      </p:sp>
      <p:grpSp>
        <p:nvGrpSpPr>
          <p:cNvPr id="34" name="Group 33">
            <a:extLst>
              <a:ext uri="{FF2B5EF4-FFF2-40B4-BE49-F238E27FC236}">
                <a16:creationId xmlns:a16="http://schemas.microsoft.com/office/drawing/2014/main" id="{11BC3F1D-FF1B-45CA-A643-B81A31647F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40643" y="985659"/>
            <a:ext cx="667802" cy="631474"/>
            <a:chOff x="10478914" y="1506691"/>
            <a:chExt cx="667802" cy="631474"/>
          </a:xfrm>
        </p:grpSpPr>
        <p:sp>
          <p:nvSpPr>
            <p:cNvPr id="35" name="Freeform: Shape 34">
              <a:extLst>
                <a:ext uri="{FF2B5EF4-FFF2-40B4-BE49-F238E27FC236}">
                  <a16:creationId xmlns:a16="http://schemas.microsoft.com/office/drawing/2014/main" id="{9A5DC9BB-9887-4746-87E9-FCDA9816AD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8CA8BDF8-9D06-45C3-8A3E-14FCA356A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8" name="Group 37">
            <a:extLst>
              <a:ext uri="{FF2B5EF4-FFF2-40B4-BE49-F238E27FC236}">
                <a16:creationId xmlns:a16="http://schemas.microsoft.com/office/drawing/2014/main" id="{42BF3EAF-F533-4F2E-B9A1-3698984B4C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178" y="4632150"/>
            <a:ext cx="1425768" cy="1456341"/>
            <a:chOff x="-218178" y="4632150"/>
            <a:chExt cx="1425768" cy="1456341"/>
          </a:xfrm>
        </p:grpSpPr>
        <p:sp>
          <p:nvSpPr>
            <p:cNvPr id="39" name="Freeform 5">
              <a:extLst>
                <a:ext uri="{FF2B5EF4-FFF2-40B4-BE49-F238E27FC236}">
                  <a16:creationId xmlns:a16="http://schemas.microsoft.com/office/drawing/2014/main" id="{E9CACF71-B9F6-40BE-821A-9603496984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221903" y="4888635"/>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accent1">
                  <a:lumMod val="60000"/>
                  <a:lumOff val="40000"/>
                  <a:alpha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Shape 39">
              <a:extLst>
                <a:ext uri="{FF2B5EF4-FFF2-40B4-BE49-F238E27FC236}">
                  <a16:creationId xmlns:a16="http://schemas.microsoft.com/office/drawing/2014/main" id="{CEEC4D9F-6201-4AFC-B320-7BBFC0DF60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37419" y="4736389"/>
              <a:ext cx="611884" cy="973401"/>
            </a:xfrm>
            <a:custGeom>
              <a:avLst/>
              <a:gdLst>
                <a:gd name="connsiteX0" fmla="*/ 0 w 611884"/>
                <a:gd name="connsiteY0" fmla="*/ 0 h 973401"/>
                <a:gd name="connsiteX1" fmla="*/ 611884 w 611884"/>
                <a:gd name="connsiteY1" fmla="*/ 365751 h 973401"/>
                <a:gd name="connsiteX2" fmla="*/ 611884 w 611884"/>
                <a:gd name="connsiteY2" fmla="*/ 973401 h 973401"/>
                <a:gd name="connsiteX3" fmla="*/ 0 w 611884"/>
                <a:gd name="connsiteY3" fmla="*/ 620129 h 973401"/>
              </a:gdLst>
              <a:ahLst/>
              <a:cxnLst>
                <a:cxn ang="0">
                  <a:pos x="connsiteX0" y="connsiteY0"/>
                </a:cxn>
                <a:cxn ang="0">
                  <a:pos x="connsiteX1" y="connsiteY1"/>
                </a:cxn>
                <a:cxn ang="0">
                  <a:pos x="connsiteX2" y="connsiteY2"/>
                </a:cxn>
                <a:cxn ang="0">
                  <a:pos x="connsiteX3" y="connsiteY3"/>
                </a:cxn>
              </a:cxnLst>
              <a:rect l="l" t="t" r="r" b="b"/>
              <a:pathLst>
                <a:path w="611884" h="973401">
                  <a:moveTo>
                    <a:pt x="0" y="0"/>
                  </a:moveTo>
                  <a:lnTo>
                    <a:pt x="611884" y="365751"/>
                  </a:lnTo>
                  <a:lnTo>
                    <a:pt x="611884" y="973401"/>
                  </a:lnTo>
                  <a:lnTo>
                    <a:pt x="0" y="620129"/>
                  </a:lnTo>
                  <a:close/>
                </a:path>
              </a:pathLst>
            </a:custGeom>
            <a:gradFill flip="none" rotWithShape="1">
              <a:gsLst>
                <a:gs pos="0">
                  <a:schemeClr val="bg2">
                    <a:lumMod val="90000"/>
                    <a:lumOff val="10000"/>
                    <a:alpha val="0"/>
                  </a:schemeClr>
                </a:gs>
                <a:gs pos="100000">
                  <a:schemeClr val="bg2">
                    <a:lumMod val="90000"/>
                    <a:lumOff val="10000"/>
                  </a:schemeClr>
                </a:gs>
              </a:gsLst>
              <a:lin ang="19800000" scaled="0"/>
              <a:tileRect/>
            </a:gradFill>
            <a:ln>
              <a:noFill/>
            </a:ln>
            <a:effectLst>
              <a:innerShdw blurRad="127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eform: Shape 40">
              <a:extLst>
                <a:ext uri="{FF2B5EF4-FFF2-40B4-BE49-F238E27FC236}">
                  <a16:creationId xmlns:a16="http://schemas.microsoft.com/office/drawing/2014/main" id="{6568FF8C-C380-4D90-9090-21123B167A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238872" y="5261883"/>
              <a:ext cx="630288" cy="1022927"/>
            </a:xfrm>
            <a:custGeom>
              <a:avLst/>
              <a:gdLst>
                <a:gd name="connsiteX0" fmla="*/ 0 w 630288"/>
                <a:gd name="connsiteY0" fmla="*/ 365751 h 1022927"/>
                <a:gd name="connsiteX1" fmla="*/ 630288 w 630288"/>
                <a:gd name="connsiteY1" fmla="*/ 0 h 1022927"/>
                <a:gd name="connsiteX2" fmla="*/ 630288 w 630288"/>
                <a:gd name="connsiteY2" fmla="*/ 713099 h 1022927"/>
                <a:gd name="connsiteX3" fmla="*/ 92992 w 630288"/>
                <a:gd name="connsiteY3" fmla="*/ 1022927 h 1022927"/>
                <a:gd name="connsiteX4" fmla="*/ 0 w 630288"/>
                <a:gd name="connsiteY4" fmla="*/ 969238 h 102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288" h="1022927">
                  <a:moveTo>
                    <a:pt x="0" y="365751"/>
                  </a:moveTo>
                  <a:lnTo>
                    <a:pt x="630288" y="0"/>
                  </a:lnTo>
                  <a:lnTo>
                    <a:pt x="630288" y="713099"/>
                  </a:lnTo>
                  <a:lnTo>
                    <a:pt x="92992" y="1022927"/>
                  </a:lnTo>
                  <a:lnTo>
                    <a:pt x="0" y="969238"/>
                  </a:lnTo>
                  <a:close/>
                </a:path>
              </a:pathLst>
            </a:custGeom>
            <a:gradFill flip="none" rotWithShape="1">
              <a:gsLst>
                <a:gs pos="20000">
                  <a:schemeClr val="bg2">
                    <a:lumMod val="90000"/>
                    <a:lumOff val="10000"/>
                    <a:alpha val="40000"/>
                  </a:schemeClr>
                </a:gs>
                <a:gs pos="100000">
                  <a:schemeClr val="accent1">
                    <a:lumMod val="60000"/>
                    <a:lumOff val="40000"/>
                    <a:alpha val="60000"/>
                  </a:schemeClr>
                </a:gs>
              </a:gsLst>
              <a:lin ang="1800000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088B205E-82B5-4EE5-86A2-D143C5153D44}"/>
              </a:ext>
            </a:extLst>
          </p:cNvPr>
          <p:cNvSpPr>
            <a:spLocks noGrp="1"/>
          </p:cNvSpPr>
          <p:nvPr>
            <p:ph idx="1"/>
          </p:nvPr>
        </p:nvSpPr>
        <p:spPr>
          <a:xfrm>
            <a:off x="550863" y="2677306"/>
            <a:ext cx="3565525" cy="3415519"/>
          </a:xfrm>
        </p:spPr>
        <p:txBody>
          <a:bodyPr vert="horz" wrap="square" lIns="0" tIns="0" rIns="0" bIns="0" rtlCol="0" anchor="t">
            <a:normAutofit/>
          </a:bodyPr>
          <a:lstStyle/>
          <a:p>
            <a:pPr>
              <a:buFont typeface="Arial" panose="020B0604020202020204" pitchFamily="34" charset="0"/>
              <a:buChar char="•"/>
            </a:pPr>
            <a:endParaRPr lang="en-US" sz="1600"/>
          </a:p>
          <a:p>
            <a:pPr>
              <a:buFont typeface="Arial" panose="020B0604020202020204" pitchFamily="34" charset="0"/>
              <a:buChar char="•"/>
            </a:pPr>
            <a:r>
              <a:rPr lang="en-US" sz="1600"/>
              <a:t>What areas of our lives aid in the development and support of new technologies? </a:t>
            </a:r>
          </a:p>
        </p:txBody>
      </p:sp>
      <p:pic>
        <p:nvPicPr>
          <p:cNvPr id="19" name="Picture Placeholder 18" descr="Map&#10;&#10;Description automatically generated">
            <a:extLst>
              <a:ext uri="{FF2B5EF4-FFF2-40B4-BE49-F238E27FC236}">
                <a16:creationId xmlns:a16="http://schemas.microsoft.com/office/drawing/2014/main" id="{36CBFC5F-ABAD-431A-B69E-E00778A32025}"/>
              </a:ext>
            </a:extLst>
          </p:cNvPr>
          <p:cNvPicPr>
            <a:picLocks noGrp="1" noChangeAspect="1"/>
          </p:cNvPicPr>
          <p:nvPr>
            <p:ph type="pic" sz="quarter" idx="13"/>
          </p:nvPr>
        </p:nvPicPr>
        <p:blipFill rotWithShape="1">
          <a:blip r:embed="rId3"/>
          <a:srcRect l="15006" r="30164" b="-1"/>
          <a:stretch/>
        </p:blipFill>
        <p:spPr>
          <a:xfrm>
            <a:off x="4550899" y="549275"/>
            <a:ext cx="4210513" cy="5759450"/>
          </a:xfrm>
          <a:custGeom>
            <a:avLst/>
            <a:gdLst/>
            <a:ahLst/>
            <a:cxnLst/>
            <a:rect l="l" t="t" r="r" b="b"/>
            <a:pathLst>
              <a:path w="4210513" h="5759450">
                <a:moveTo>
                  <a:pt x="0" y="0"/>
                </a:moveTo>
                <a:lnTo>
                  <a:pt x="4210513" y="0"/>
                </a:lnTo>
                <a:lnTo>
                  <a:pt x="4210513" y="5759450"/>
                </a:lnTo>
                <a:lnTo>
                  <a:pt x="0" y="5759450"/>
                </a:lnTo>
                <a:close/>
              </a:path>
            </a:pathLst>
          </a:custGeom>
        </p:spPr>
      </p:pic>
      <p:pic>
        <p:nvPicPr>
          <p:cNvPr id="10" name="Picture Placeholder 9" descr="A picture containing table, indoor&#10;&#10;Description automatically generated">
            <a:extLst>
              <a:ext uri="{FF2B5EF4-FFF2-40B4-BE49-F238E27FC236}">
                <a16:creationId xmlns:a16="http://schemas.microsoft.com/office/drawing/2014/main" id="{6D1D0278-9148-4AB9-9BD1-60D27566068C}"/>
              </a:ext>
            </a:extLst>
          </p:cNvPr>
          <p:cNvPicPr>
            <a:picLocks noGrp="1" noChangeAspect="1"/>
          </p:cNvPicPr>
          <p:nvPr>
            <p:ph type="pic" sz="quarter" idx="14"/>
          </p:nvPr>
        </p:nvPicPr>
        <p:blipFill rotWithShape="1">
          <a:blip r:embed="rId4"/>
          <a:srcRect l="14684" r="15317" b="3"/>
          <a:stretch/>
        </p:blipFill>
        <p:spPr>
          <a:xfrm>
            <a:off x="8761411" y="549275"/>
            <a:ext cx="2879725" cy="2879725"/>
          </a:xfrm>
          <a:custGeom>
            <a:avLst/>
            <a:gdLst/>
            <a:ahLst/>
            <a:cxnLst/>
            <a:rect l="l" t="t" r="r" b="b"/>
            <a:pathLst>
              <a:path w="2879725" h="2879725">
                <a:moveTo>
                  <a:pt x="0" y="0"/>
                </a:moveTo>
                <a:lnTo>
                  <a:pt x="2879725" y="0"/>
                </a:lnTo>
                <a:lnTo>
                  <a:pt x="2879725" y="2879725"/>
                </a:lnTo>
                <a:lnTo>
                  <a:pt x="0" y="2879725"/>
                </a:lnTo>
                <a:close/>
              </a:path>
            </a:pathLst>
          </a:custGeom>
        </p:spPr>
      </p:pic>
      <p:pic>
        <p:nvPicPr>
          <p:cNvPr id="21" name="Picture Placeholder 20" descr="A picture containing text, sky, grass, outdoor&#10;&#10;Description automatically generated">
            <a:extLst>
              <a:ext uri="{FF2B5EF4-FFF2-40B4-BE49-F238E27FC236}">
                <a16:creationId xmlns:a16="http://schemas.microsoft.com/office/drawing/2014/main" id="{047E0D84-1817-44D9-ABA8-E5038FD8B2F4}"/>
              </a:ext>
            </a:extLst>
          </p:cNvPr>
          <p:cNvPicPr>
            <a:picLocks noGrp="1" noChangeAspect="1"/>
          </p:cNvPicPr>
          <p:nvPr>
            <p:ph type="pic" sz="quarter" idx="15"/>
          </p:nvPr>
        </p:nvPicPr>
        <p:blipFill rotWithShape="1">
          <a:blip r:embed="rId5"/>
          <a:srcRect l="25781" r="7466" b="-5"/>
          <a:stretch/>
        </p:blipFill>
        <p:spPr>
          <a:xfrm>
            <a:off x="8761411" y="3429000"/>
            <a:ext cx="2879725" cy="2879725"/>
          </a:xfrm>
          <a:custGeom>
            <a:avLst/>
            <a:gdLst/>
            <a:ahLst/>
            <a:cxnLst/>
            <a:rect l="l" t="t" r="r" b="b"/>
            <a:pathLst>
              <a:path w="2879725" h="2879725">
                <a:moveTo>
                  <a:pt x="0" y="0"/>
                </a:moveTo>
                <a:lnTo>
                  <a:pt x="2879725" y="0"/>
                </a:lnTo>
                <a:lnTo>
                  <a:pt x="2879725" y="2879725"/>
                </a:lnTo>
                <a:lnTo>
                  <a:pt x="0" y="2879725"/>
                </a:lnTo>
                <a:close/>
              </a:path>
            </a:pathLst>
          </a:custGeom>
        </p:spPr>
      </p:pic>
      <p:sp>
        <p:nvSpPr>
          <p:cNvPr id="9" name="Slide Number Placeholder 8">
            <a:extLst>
              <a:ext uri="{FF2B5EF4-FFF2-40B4-BE49-F238E27FC236}">
                <a16:creationId xmlns:a16="http://schemas.microsoft.com/office/drawing/2014/main" id="{647BA861-3382-4665-83EE-35AF127A854C}"/>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a:t>
            </a:fld>
            <a:endParaRPr lang="en-US">
              <a:solidFill>
                <a:schemeClr val="tx1">
                  <a:alpha val="80000"/>
                </a:schemeClr>
              </a:solidFill>
            </a:endParaRPr>
          </a:p>
        </p:txBody>
      </p:sp>
    </p:spTree>
    <p:extLst>
      <p:ext uri="{BB962C8B-B14F-4D97-AF65-F5344CB8AC3E}">
        <p14:creationId xmlns:p14="http://schemas.microsoft.com/office/powerpoint/2010/main" val="1971928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7" name="Freeform: Shape 26">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Freeform: Shape 29">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2" name="Rectangle 3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2CDAFB7-03B3-4206-BD0F-04EB362A2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89075" y="389084"/>
            <a:ext cx="1335600" cy="1262947"/>
            <a:chOff x="5209947" y="529305"/>
            <a:chExt cx="1335600" cy="1262947"/>
          </a:xfrm>
        </p:grpSpPr>
        <p:sp>
          <p:nvSpPr>
            <p:cNvPr id="35" name="Freeform: Shape 34">
              <a:extLst>
                <a:ext uri="{FF2B5EF4-FFF2-40B4-BE49-F238E27FC236}">
                  <a16:creationId xmlns:a16="http://schemas.microsoft.com/office/drawing/2014/main" id="{4EF4AFE8-B5EC-412F-BB54-79C6214EE4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5209947" y="529305"/>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27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F94A56B0-068D-444F-8BD9-D473C211A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5735547" y="876379"/>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F7BCBA03-6572-4E94-8291-95AD3E6CAEF3}"/>
              </a:ext>
            </a:extLst>
          </p:cNvPr>
          <p:cNvSpPr>
            <a:spLocks noGrp="1"/>
          </p:cNvSpPr>
          <p:nvPr>
            <p:ph type="title"/>
          </p:nvPr>
        </p:nvSpPr>
        <p:spPr>
          <a:xfrm>
            <a:off x="550864" y="549275"/>
            <a:ext cx="5437186" cy="2663806"/>
          </a:xfrm>
        </p:spPr>
        <p:txBody>
          <a:bodyPr vert="horz" wrap="square" lIns="0" tIns="0" rIns="0" bIns="0" rtlCol="0" anchor="b" anchorCtr="0">
            <a:normAutofit/>
          </a:bodyPr>
          <a:lstStyle/>
          <a:p>
            <a:pPr>
              <a:lnSpc>
                <a:spcPct val="100000"/>
              </a:lnSpc>
            </a:pPr>
            <a:r>
              <a:rPr lang="en-US" sz="6400"/>
              <a:t>Social Structures</a:t>
            </a:r>
          </a:p>
        </p:txBody>
      </p:sp>
      <p:pic>
        <p:nvPicPr>
          <p:cNvPr id="17" name="Picture Placeholder 16" descr="Diagram&#10;&#10;Description automatically generated">
            <a:extLst>
              <a:ext uri="{FF2B5EF4-FFF2-40B4-BE49-F238E27FC236}">
                <a16:creationId xmlns:a16="http://schemas.microsoft.com/office/drawing/2014/main" id="{B0A229D0-8EDF-44E7-870E-BFF0A51917A1}"/>
              </a:ext>
            </a:extLst>
          </p:cNvPr>
          <p:cNvPicPr>
            <a:picLocks noGrp="1" noChangeAspect="1"/>
          </p:cNvPicPr>
          <p:nvPr>
            <p:ph type="pic" sz="quarter" idx="13"/>
          </p:nvPr>
        </p:nvPicPr>
        <p:blipFill rotWithShape="1">
          <a:blip r:embed="rId3"/>
          <a:srcRect t="6148" r="-1" b="-1"/>
          <a:stretch/>
        </p:blipFill>
        <p:spPr>
          <a:xfrm>
            <a:off x="6557148" y="2283505"/>
            <a:ext cx="5634852" cy="2287247"/>
          </a:xfrm>
          <a:custGeom>
            <a:avLst/>
            <a:gdLst/>
            <a:ahLst/>
            <a:cxnLst/>
            <a:rect l="l" t="t" r="r" b="b"/>
            <a:pathLst>
              <a:path w="5634852" h="2287247">
                <a:moveTo>
                  <a:pt x="0" y="0"/>
                </a:moveTo>
                <a:lnTo>
                  <a:pt x="5634852" y="0"/>
                </a:lnTo>
                <a:lnTo>
                  <a:pt x="5634852" y="2287247"/>
                </a:lnTo>
                <a:lnTo>
                  <a:pt x="0" y="2287247"/>
                </a:lnTo>
                <a:close/>
              </a:path>
            </a:pathLst>
          </a:custGeom>
        </p:spPr>
      </p:pic>
      <p:pic>
        <p:nvPicPr>
          <p:cNvPr id="19" name="Picture Placeholder 18" descr="A group of people shaking hands&#10;&#10;Description automatically generated">
            <a:extLst>
              <a:ext uri="{FF2B5EF4-FFF2-40B4-BE49-F238E27FC236}">
                <a16:creationId xmlns:a16="http://schemas.microsoft.com/office/drawing/2014/main" id="{24E88358-5492-4682-BA11-0BD4481D7ADE}"/>
              </a:ext>
            </a:extLst>
          </p:cNvPr>
          <p:cNvPicPr>
            <a:picLocks noGrp="1" noChangeAspect="1"/>
          </p:cNvPicPr>
          <p:nvPr>
            <p:ph type="pic" sz="quarter" idx="15"/>
          </p:nvPr>
        </p:nvPicPr>
        <p:blipFill rotWithShape="1">
          <a:blip r:embed="rId4"/>
          <a:srcRect t="3449" r="-1" b="34815"/>
          <a:stretch/>
        </p:blipFill>
        <p:spPr>
          <a:xfrm>
            <a:off x="6557148" y="10"/>
            <a:ext cx="5634852" cy="2287237"/>
          </a:xfrm>
          <a:custGeom>
            <a:avLst/>
            <a:gdLst/>
            <a:ahLst/>
            <a:cxnLst/>
            <a:rect l="l" t="t" r="r" b="b"/>
            <a:pathLst>
              <a:path w="5634852" h="2287247">
                <a:moveTo>
                  <a:pt x="0" y="0"/>
                </a:moveTo>
                <a:lnTo>
                  <a:pt x="5634852" y="0"/>
                </a:lnTo>
                <a:lnTo>
                  <a:pt x="5634852" y="2287247"/>
                </a:lnTo>
                <a:lnTo>
                  <a:pt x="0" y="2287247"/>
                </a:lnTo>
                <a:close/>
              </a:path>
            </a:pathLst>
          </a:custGeom>
        </p:spPr>
      </p:pic>
      <p:sp>
        <p:nvSpPr>
          <p:cNvPr id="38" name="Oval 37">
            <a:extLst>
              <a:ext uri="{FF2B5EF4-FFF2-40B4-BE49-F238E27FC236}">
                <a16:creationId xmlns:a16="http://schemas.microsoft.com/office/drawing/2014/main" id="{532F34B7-0082-4316-8755-A000C50D3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8462" y="5572084"/>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Picture Placeholder 20" descr="Graphical user interface, diagram&#10;&#10;Description automatically generated">
            <a:extLst>
              <a:ext uri="{FF2B5EF4-FFF2-40B4-BE49-F238E27FC236}">
                <a16:creationId xmlns:a16="http://schemas.microsoft.com/office/drawing/2014/main" id="{1D967733-F010-450E-8A8B-B235DE4604CB}"/>
              </a:ext>
            </a:extLst>
          </p:cNvPr>
          <p:cNvPicPr>
            <a:picLocks noGrp="1" noChangeAspect="1"/>
          </p:cNvPicPr>
          <p:nvPr>
            <p:ph type="pic" sz="quarter" idx="14"/>
          </p:nvPr>
        </p:nvPicPr>
        <p:blipFill rotWithShape="1">
          <a:blip r:embed="rId5"/>
          <a:srcRect l="2334" r="2816" b="-2"/>
          <a:stretch/>
        </p:blipFill>
        <p:spPr>
          <a:xfrm>
            <a:off x="6557148" y="4570753"/>
            <a:ext cx="5634852" cy="2287247"/>
          </a:xfrm>
          <a:custGeom>
            <a:avLst/>
            <a:gdLst/>
            <a:ahLst/>
            <a:cxnLst/>
            <a:rect l="l" t="t" r="r" b="b"/>
            <a:pathLst>
              <a:path w="5634852" h="2287247">
                <a:moveTo>
                  <a:pt x="0" y="0"/>
                </a:moveTo>
                <a:lnTo>
                  <a:pt x="5634852" y="0"/>
                </a:lnTo>
                <a:lnTo>
                  <a:pt x="5634852" y="2287247"/>
                </a:lnTo>
                <a:lnTo>
                  <a:pt x="0" y="2287247"/>
                </a:lnTo>
                <a:close/>
              </a:path>
            </a:pathLst>
          </a:custGeom>
        </p:spPr>
      </p:pic>
      <p:sp>
        <p:nvSpPr>
          <p:cNvPr id="40" name="Rectangle 39">
            <a:extLst>
              <a:ext uri="{FF2B5EF4-FFF2-40B4-BE49-F238E27FC236}">
                <a16:creationId xmlns:a16="http://schemas.microsoft.com/office/drawing/2014/main" id="{A16EB032-3F37-4641-A90D-DC9B574EB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8B205E-82B5-4EE5-86A2-D143C5153D44}"/>
              </a:ext>
            </a:extLst>
          </p:cNvPr>
          <p:cNvSpPr>
            <a:spLocks noGrp="1"/>
          </p:cNvSpPr>
          <p:nvPr>
            <p:ph idx="1"/>
          </p:nvPr>
        </p:nvSpPr>
        <p:spPr>
          <a:xfrm>
            <a:off x="550863" y="3409936"/>
            <a:ext cx="5437187" cy="2682889"/>
          </a:xfrm>
        </p:spPr>
        <p:txBody>
          <a:bodyPr vert="horz" wrap="square" lIns="0" tIns="0" rIns="0" bIns="0" rtlCol="0" anchor="t">
            <a:normAutofit/>
          </a:bodyPr>
          <a:lstStyle/>
          <a:p>
            <a:pPr>
              <a:buFont typeface="Arial" panose="020B0604020202020204" pitchFamily="34" charset="0"/>
              <a:buChar char="•"/>
            </a:pPr>
            <a:endParaRPr lang="en-US" sz="1600"/>
          </a:p>
          <a:p>
            <a:pPr>
              <a:buFont typeface="Arial" panose="020B0604020202020204" pitchFamily="34" charset="0"/>
              <a:buChar char="•"/>
            </a:pPr>
            <a:r>
              <a:rPr lang="en-US" sz="1600"/>
              <a:t>What areas of our lives aid in the development and support of new technologies? </a:t>
            </a:r>
          </a:p>
        </p:txBody>
      </p:sp>
      <p:sp>
        <p:nvSpPr>
          <p:cNvPr id="9" name="Slide Number Placeholder 8">
            <a:extLst>
              <a:ext uri="{FF2B5EF4-FFF2-40B4-BE49-F238E27FC236}">
                <a16:creationId xmlns:a16="http://schemas.microsoft.com/office/drawing/2014/main" id="{647BA861-3382-4665-83EE-35AF127A854C}"/>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4</a:t>
            </a:fld>
            <a:endParaRPr lang="en-US">
              <a:solidFill>
                <a:schemeClr val="tx1">
                  <a:alpha val="80000"/>
                </a:schemeClr>
              </a:solidFill>
            </a:endParaRPr>
          </a:p>
        </p:txBody>
      </p:sp>
    </p:spTree>
    <p:extLst>
      <p:ext uri="{BB962C8B-B14F-4D97-AF65-F5344CB8AC3E}">
        <p14:creationId xmlns:p14="http://schemas.microsoft.com/office/powerpoint/2010/main" val="259597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9" name="Freeform: Shape 28">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Oval 29">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Shape 31">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4" name="Rectangle 3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96F61C3-75EA-464E-ABF5-0C4707C1D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347" y="589988"/>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F7BCBA03-6572-4E94-8291-95AD3E6CAEF3}"/>
              </a:ext>
            </a:extLst>
          </p:cNvPr>
          <p:cNvSpPr>
            <a:spLocks noGrp="1"/>
          </p:cNvSpPr>
          <p:nvPr>
            <p:ph type="title"/>
          </p:nvPr>
        </p:nvSpPr>
        <p:spPr>
          <a:xfrm>
            <a:off x="550864" y="549275"/>
            <a:ext cx="5437186" cy="2663806"/>
          </a:xfrm>
        </p:spPr>
        <p:txBody>
          <a:bodyPr vert="horz" wrap="square" lIns="0" tIns="0" rIns="0" bIns="0" rtlCol="0" anchor="b" anchorCtr="0">
            <a:normAutofit/>
          </a:bodyPr>
          <a:lstStyle/>
          <a:p>
            <a:pPr>
              <a:lnSpc>
                <a:spcPct val="100000"/>
              </a:lnSpc>
            </a:pPr>
            <a:r>
              <a:rPr lang="en-US" sz="6400"/>
              <a:t>Social Structures</a:t>
            </a:r>
          </a:p>
        </p:txBody>
      </p:sp>
      <p:grpSp>
        <p:nvGrpSpPr>
          <p:cNvPr id="38" name="Group 37">
            <a:extLst>
              <a:ext uri="{FF2B5EF4-FFF2-40B4-BE49-F238E27FC236}">
                <a16:creationId xmlns:a16="http://schemas.microsoft.com/office/drawing/2014/main" id="{76E46CD1-A3BF-4D9E-8B22-6357740E2F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79045" y="5111497"/>
            <a:ext cx="1980001" cy="1363916"/>
            <a:chOff x="4879602" y="3781429"/>
            <a:chExt cx="1980001" cy="1363916"/>
          </a:xfrm>
        </p:grpSpPr>
        <p:sp>
          <p:nvSpPr>
            <p:cNvPr id="39" name="Freeform: Shape 38">
              <a:extLst>
                <a:ext uri="{FF2B5EF4-FFF2-40B4-BE49-F238E27FC236}">
                  <a16:creationId xmlns:a16="http://schemas.microsoft.com/office/drawing/2014/main" id="{0083AAEC-FEEB-4E1D-AF58-8B1363BDEC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65DFDBF6-2CDB-4738-82A1-5262689031B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Oval 40">
              <a:extLst>
                <a:ext uri="{FF2B5EF4-FFF2-40B4-BE49-F238E27FC236}">
                  <a16:creationId xmlns:a16="http://schemas.microsoft.com/office/drawing/2014/main" id="{21FEBD2F-7901-4A63-A548-E6D1A7BA2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A50EE632-28B6-4966-8570-D5EA8ED1E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088B205E-82B5-4EE5-86A2-D143C5153D44}"/>
              </a:ext>
            </a:extLst>
          </p:cNvPr>
          <p:cNvSpPr>
            <a:spLocks noGrp="1"/>
          </p:cNvSpPr>
          <p:nvPr>
            <p:ph idx="1"/>
          </p:nvPr>
        </p:nvSpPr>
        <p:spPr>
          <a:xfrm>
            <a:off x="550863" y="3409936"/>
            <a:ext cx="5437187" cy="2682889"/>
          </a:xfrm>
        </p:spPr>
        <p:txBody>
          <a:bodyPr vert="horz" wrap="square" lIns="0" tIns="0" rIns="0" bIns="0" rtlCol="0" anchor="t">
            <a:normAutofit/>
          </a:bodyPr>
          <a:lstStyle/>
          <a:p>
            <a:pPr>
              <a:buFont typeface="Arial" panose="020B0604020202020204" pitchFamily="34" charset="0"/>
              <a:buChar char="•"/>
            </a:pPr>
            <a:endParaRPr lang="en-US" sz="1600"/>
          </a:p>
          <a:p>
            <a:pPr>
              <a:buFont typeface="Arial" panose="020B0604020202020204" pitchFamily="34" charset="0"/>
              <a:buChar char="•"/>
            </a:pPr>
            <a:r>
              <a:rPr lang="en-US" sz="1600"/>
              <a:t>What areas of our lives aid in the development and support of new technologies? </a:t>
            </a:r>
          </a:p>
        </p:txBody>
      </p:sp>
      <p:pic>
        <p:nvPicPr>
          <p:cNvPr id="23" name="Picture Placeholder 22" descr="A picture containing text, indoor, wall&#10;&#10;Description automatically generated">
            <a:extLst>
              <a:ext uri="{FF2B5EF4-FFF2-40B4-BE49-F238E27FC236}">
                <a16:creationId xmlns:a16="http://schemas.microsoft.com/office/drawing/2014/main" id="{E809DE5A-FBEE-4083-A9FF-66FB935F3B4D}"/>
              </a:ext>
            </a:extLst>
          </p:cNvPr>
          <p:cNvPicPr>
            <a:picLocks noGrp="1" noChangeAspect="1"/>
          </p:cNvPicPr>
          <p:nvPr>
            <p:ph type="pic" sz="quarter" idx="14"/>
          </p:nvPr>
        </p:nvPicPr>
        <p:blipFill rotWithShape="1">
          <a:blip r:embed="rId3"/>
          <a:srcRect l="11071" r="-2" b="-2"/>
          <a:stretch/>
        </p:blipFill>
        <p:spPr>
          <a:xfrm>
            <a:off x="6557148" y="549276"/>
            <a:ext cx="5083988" cy="3215753"/>
          </a:xfrm>
          <a:custGeom>
            <a:avLst/>
            <a:gdLst/>
            <a:ahLst/>
            <a:cxnLst/>
            <a:rect l="l" t="t" r="r" b="b"/>
            <a:pathLst>
              <a:path w="5083988" h="3215753">
                <a:moveTo>
                  <a:pt x="0" y="0"/>
                </a:moveTo>
                <a:lnTo>
                  <a:pt x="5083988" y="0"/>
                </a:lnTo>
                <a:lnTo>
                  <a:pt x="5083988" y="3215753"/>
                </a:lnTo>
                <a:lnTo>
                  <a:pt x="0" y="3215753"/>
                </a:lnTo>
                <a:close/>
              </a:path>
            </a:pathLst>
          </a:custGeom>
        </p:spPr>
      </p:pic>
      <p:pic>
        <p:nvPicPr>
          <p:cNvPr id="21" name="Picture Placeholder 20" descr="Diagram&#10;&#10;Description automatically generated">
            <a:extLst>
              <a:ext uri="{FF2B5EF4-FFF2-40B4-BE49-F238E27FC236}">
                <a16:creationId xmlns:a16="http://schemas.microsoft.com/office/drawing/2014/main" id="{7866AD1B-6390-4EED-B364-57F1704F4A2F}"/>
              </a:ext>
            </a:extLst>
          </p:cNvPr>
          <p:cNvPicPr>
            <a:picLocks noGrp="1" noChangeAspect="1"/>
          </p:cNvPicPr>
          <p:nvPr>
            <p:ph type="pic" sz="quarter" idx="15"/>
          </p:nvPr>
        </p:nvPicPr>
        <p:blipFill rotWithShape="1">
          <a:blip r:embed="rId4"/>
          <a:srcRect r="-1" b="971"/>
          <a:stretch/>
        </p:blipFill>
        <p:spPr>
          <a:xfrm>
            <a:off x="6557148" y="3765028"/>
            <a:ext cx="2541995" cy="2543698"/>
          </a:xfrm>
          <a:custGeom>
            <a:avLst/>
            <a:gdLst/>
            <a:ahLst/>
            <a:cxnLst/>
            <a:rect l="l" t="t" r="r" b="b"/>
            <a:pathLst>
              <a:path w="2541995" h="2543698">
                <a:moveTo>
                  <a:pt x="0" y="0"/>
                </a:moveTo>
                <a:lnTo>
                  <a:pt x="2541995" y="0"/>
                </a:lnTo>
                <a:lnTo>
                  <a:pt x="2541995" y="2543698"/>
                </a:lnTo>
                <a:lnTo>
                  <a:pt x="0" y="2543698"/>
                </a:lnTo>
                <a:close/>
              </a:path>
            </a:pathLst>
          </a:custGeom>
        </p:spPr>
      </p:pic>
      <p:pic>
        <p:nvPicPr>
          <p:cNvPr id="19" name="Picture Placeholder 18" descr="A picture containing text&#10;&#10;Description automatically generated">
            <a:extLst>
              <a:ext uri="{FF2B5EF4-FFF2-40B4-BE49-F238E27FC236}">
                <a16:creationId xmlns:a16="http://schemas.microsoft.com/office/drawing/2014/main" id="{C64B428C-34AA-4D16-87E1-96FFDE4193A3}"/>
              </a:ext>
            </a:extLst>
          </p:cNvPr>
          <p:cNvPicPr>
            <a:picLocks noGrp="1" noChangeAspect="1"/>
          </p:cNvPicPr>
          <p:nvPr>
            <p:ph type="pic" sz="quarter" idx="13"/>
          </p:nvPr>
        </p:nvPicPr>
        <p:blipFill rotWithShape="1">
          <a:blip r:embed="rId5"/>
          <a:srcRect r="63" b="-4"/>
          <a:stretch/>
        </p:blipFill>
        <p:spPr>
          <a:xfrm>
            <a:off x="9099143" y="3765028"/>
            <a:ext cx="2541995" cy="2543698"/>
          </a:xfrm>
          <a:custGeom>
            <a:avLst/>
            <a:gdLst/>
            <a:ahLst/>
            <a:cxnLst/>
            <a:rect l="l" t="t" r="r" b="b"/>
            <a:pathLst>
              <a:path w="2541995" h="2543698">
                <a:moveTo>
                  <a:pt x="0" y="0"/>
                </a:moveTo>
                <a:lnTo>
                  <a:pt x="2541995" y="0"/>
                </a:lnTo>
                <a:lnTo>
                  <a:pt x="2541995" y="2543698"/>
                </a:lnTo>
                <a:lnTo>
                  <a:pt x="0" y="2543698"/>
                </a:lnTo>
                <a:close/>
              </a:path>
            </a:pathLst>
          </a:custGeom>
        </p:spPr>
      </p:pic>
      <p:sp>
        <p:nvSpPr>
          <p:cNvPr id="9" name="Slide Number Placeholder 8">
            <a:extLst>
              <a:ext uri="{FF2B5EF4-FFF2-40B4-BE49-F238E27FC236}">
                <a16:creationId xmlns:a16="http://schemas.microsoft.com/office/drawing/2014/main" id="{647BA861-3382-4665-83EE-35AF127A854C}"/>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5</a:t>
            </a:fld>
            <a:endParaRPr lang="en-US">
              <a:solidFill>
                <a:schemeClr val="tx1">
                  <a:alpha val="80000"/>
                </a:schemeClr>
              </a:solidFill>
            </a:endParaRPr>
          </a:p>
        </p:txBody>
      </p:sp>
    </p:spTree>
    <p:extLst>
      <p:ext uri="{BB962C8B-B14F-4D97-AF65-F5344CB8AC3E}">
        <p14:creationId xmlns:p14="http://schemas.microsoft.com/office/powerpoint/2010/main" val="266788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1C93-4654-4BF6-9B7C-8405ACA53B05}"/>
              </a:ext>
            </a:extLst>
          </p:cNvPr>
          <p:cNvSpPr>
            <a:spLocks noGrp="1"/>
          </p:cNvSpPr>
          <p:nvPr>
            <p:ph type="title"/>
          </p:nvPr>
        </p:nvSpPr>
        <p:spPr/>
        <p:txBody>
          <a:bodyPr/>
          <a:lstStyle/>
          <a:p>
            <a:r>
              <a:rPr lang="en-CA" dirty="0"/>
              <a:t>What technologies do you use or rely on everyday?  </a:t>
            </a:r>
            <a:endParaRPr lang="en-US" dirty="0"/>
          </a:p>
        </p:txBody>
      </p:sp>
      <p:pic>
        <p:nvPicPr>
          <p:cNvPr id="9" name="Content Placeholder 8" descr="A person sitting on a bench&#10;&#10;Description automatically generated with medium confidence">
            <a:extLst>
              <a:ext uri="{FF2B5EF4-FFF2-40B4-BE49-F238E27FC236}">
                <a16:creationId xmlns:a16="http://schemas.microsoft.com/office/drawing/2014/main" id="{DE3F0B1F-B131-4687-A3F9-FA313302F55A}"/>
              </a:ext>
            </a:extLst>
          </p:cNvPr>
          <p:cNvPicPr>
            <a:picLocks noGrp="1" noChangeAspect="1"/>
          </p:cNvPicPr>
          <p:nvPr>
            <p:ph idx="1"/>
          </p:nvPr>
        </p:nvPicPr>
        <p:blipFill>
          <a:blip r:embed="rId3"/>
          <a:stretch>
            <a:fillRect/>
          </a:stretch>
        </p:blipFill>
        <p:spPr>
          <a:xfrm>
            <a:off x="4710092" y="1749425"/>
            <a:ext cx="6516729" cy="4343400"/>
          </a:xfrm>
        </p:spPr>
      </p:pic>
      <p:sp>
        <p:nvSpPr>
          <p:cNvPr id="4" name="Text Placeholder 3">
            <a:extLst>
              <a:ext uri="{FF2B5EF4-FFF2-40B4-BE49-F238E27FC236}">
                <a16:creationId xmlns:a16="http://schemas.microsoft.com/office/drawing/2014/main" id="{B2222223-B491-4105-8578-269AC394DD4C}"/>
              </a:ext>
            </a:extLst>
          </p:cNvPr>
          <p:cNvSpPr>
            <a:spLocks noGrp="1"/>
          </p:cNvSpPr>
          <p:nvPr>
            <p:ph type="body" sz="half" idx="2"/>
          </p:nvPr>
        </p:nvSpPr>
        <p:spPr/>
        <p:txBody>
          <a:bodyPr/>
          <a:lstStyle/>
          <a:p>
            <a:r>
              <a:rPr lang="en-CA" dirty="0"/>
              <a:t>Do you see a connection between what you use and value everyday to the worldview expressed in Saskatchewan? </a:t>
            </a:r>
          </a:p>
          <a:p>
            <a:endParaRPr lang="en-CA" dirty="0"/>
          </a:p>
          <a:p>
            <a:r>
              <a:rPr lang="en-CA" dirty="0"/>
              <a:t>If so, in what ways does our technology reflect our culture, geography, politics, etc.?</a:t>
            </a:r>
          </a:p>
          <a:p>
            <a:endParaRPr lang="en-CA" dirty="0"/>
          </a:p>
          <a:p>
            <a:r>
              <a:rPr lang="en-CA" dirty="0"/>
              <a:t>If not, how so?</a:t>
            </a:r>
            <a:endParaRPr lang="en-US" dirty="0"/>
          </a:p>
        </p:txBody>
      </p:sp>
      <p:sp>
        <p:nvSpPr>
          <p:cNvPr id="7" name="Slide Number Placeholder 6">
            <a:extLst>
              <a:ext uri="{FF2B5EF4-FFF2-40B4-BE49-F238E27FC236}">
                <a16:creationId xmlns:a16="http://schemas.microsoft.com/office/drawing/2014/main" id="{3EA42668-903B-47E8-B46D-6F79CAC590A9}"/>
              </a:ext>
            </a:extLst>
          </p:cNvPr>
          <p:cNvSpPr>
            <a:spLocks noGrp="1"/>
          </p:cNvSpPr>
          <p:nvPr>
            <p:ph type="sldNum" sz="quarter" idx="12"/>
          </p:nvPr>
        </p:nvSpPr>
        <p:spPr/>
        <p:txBody>
          <a:bodyPr/>
          <a:lstStyle/>
          <a:p>
            <a:fld id="{DBA1B0FB-D917-4C8C-928F-313BD683BF39}" type="slidenum">
              <a:rPr lang="en-US" smtClean="0"/>
              <a:t>6</a:t>
            </a:fld>
            <a:endParaRPr lang="en-US"/>
          </a:p>
        </p:txBody>
      </p:sp>
    </p:spTree>
    <p:extLst>
      <p:ext uri="{BB962C8B-B14F-4D97-AF65-F5344CB8AC3E}">
        <p14:creationId xmlns:p14="http://schemas.microsoft.com/office/powerpoint/2010/main" val="4178336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2C5B-631F-464C-B41A-684CF6377C99}"/>
              </a:ext>
            </a:extLst>
          </p:cNvPr>
          <p:cNvSpPr>
            <a:spLocks noGrp="1"/>
          </p:cNvSpPr>
          <p:nvPr>
            <p:ph type="title"/>
          </p:nvPr>
        </p:nvSpPr>
        <p:spPr/>
        <p:txBody>
          <a:bodyPr/>
          <a:lstStyle/>
          <a:p>
            <a:pPr algn="ctr"/>
            <a:r>
              <a:rPr lang="en-CA" dirty="0"/>
              <a:t>Task</a:t>
            </a:r>
            <a:endParaRPr lang="en-US" dirty="0"/>
          </a:p>
        </p:txBody>
      </p:sp>
      <p:sp>
        <p:nvSpPr>
          <p:cNvPr id="3" name="Content Placeholder 2">
            <a:extLst>
              <a:ext uri="{FF2B5EF4-FFF2-40B4-BE49-F238E27FC236}">
                <a16:creationId xmlns:a16="http://schemas.microsoft.com/office/drawing/2014/main" id="{F23E15EA-5774-4A47-BD05-FAD494F36F42}"/>
              </a:ext>
            </a:extLst>
          </p:cNvPr>
          <p:cNvSpPr>
            <a:spLocks noGrp="1"/>
          </p:cNvSpPr>
          <p:nvPr>
            <p:ph idx="1"/>
          </p:nvPr>
        </p:nvSpPr>
        <p:spPr/>
        <p:txBody>
          <a:bodyPr/>
          <a:lstStyle/>
          <a:p>
            <a:r>
              <a:rPr lang="en-CA" dirty="0"/>
              <a:t>Pick your TOP THREE technologies you have been thinking of and write them down.</a:t>
            </a:r>
          </a:p>
          <a:p>
            <a:r>
              <a:rPr lang="en-CA" dirty="0"/>
              <a:t>Once you have your list, ask yourself the following and record any information you know or are wondering:</a:t>
            </a:r>
          </a:p>
          <a:p>
            <a:pPr marL="0" indent="0">
              <a:buNone/>
            </a:pPr>
            <a:r>
              <a:rPr lang="en-CA" dirty="0"/>
              <a:t>- How did these technologies begin?  Who developed the idea?  Who funded the production?  Is this a better form of an older technology?  How can this technology be improved?  What other areas of society allowed this product to be created for public consumption?</a:t>
            </a:r>
          </a:p>
          <a:p>
            <a:pPr marL="0" indent="0">
              <a:buNone/>
            </a:pPr>
            <a:endParaRPr lang="en-CA" dirty="0"/>
          </a:p>
          <a:p>
            <a:r>
              <a:rPr lang="en-CA" dirty="0"/>
              <a:t>Using the computers to research, try and discover as much as you can about your top choices above and RECORD your information on loose leaf as well as on a word document or program of choice**</a:t>
            </a:r>
          </a:p>
          <a:p>
            <a:endParaRPr lang="en-US" dirty="0"/>
          </a:p>
        </p:txBody>
      </p:sp>
      <p:sp>
        <p:nvSpPr>
          <p:cNvPr id="6" name="Slide Number Placeholder 5">
            <a:extLst>
              <a:ext uri="{FF2B5EF4-FFF2-40B4-BE49-F238E27FC236}">
                <a16:creationId xmlns:a16="http://schemas.microsoft.com/office/drawing/2014/main" id="{7BEF5F57-DCF9-4546-8BFB-74A592F961B1}"/>
              </a:ext>
            </a:extLst>
          </p:cNvPr>
          <p:cNvSpPr>
            <a:spLocks noGrp="1"/>
          </p:cNvSpPr>
          <p:nvPr>
            <p:ph type="sldNum" sz="quarter" idx="12"/>
          </p:nvPr>
        </p:nvSpPr>
        <p:spPr/>
        <p:txBody>
          <a:bodyPr/>
          <a:lstStyle/>
          <a:p>
            <a:fld id="{DBA1B0FB-D917-4C8C-928F-313BD683BF39}" type="slidenum">
              <a:rPr lang="en-US" smtClean="0"/>
              <a:t>7</a:t>
            </a:fld>
            <a:endParaRPr lang="en-US"/>
          </a:p>
        </p:txBody>
      </p:sp>
    </p:spTree>
    <p:extLst>
      <p:ext uri="{BB962C8B-B14F-4D97-AF65-F5344CB8AC3E}">
        <p14:creationId xmlns:p14="http://schemas.microsoft.com/office/powerpoint/2010/main" val="286124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09AC-46DD-4E36-B3A3-2C1D89C80D27}"/>
              </a:ext>
            </a:extLst>
          </p:cNvPr>
          <p:cNvSpPr>
            <a:spLocks noGrp="1"/>
          </p:cNvSpPr>
          <p:nvPr>
            <p:ph type="title"/>
          </p:nvPr>
        </p:nvSpPr>
        <p:spPr/>
        <p:txBody>
          <a:bodyPr/>
          <a:lstStyle/>
          <a:p>
            <a:r>
              <a:rPr lang="en-CA" dirty="0"/>
              <a:t>Helpful Stating Points </a:t>
            </a:r>
            <a:r>
              <a:rPr lang="en-CA" dirty="0">
                <a:sym typeface="Wingdings" panose="05000000000000000000" pitchFamily="2" charset="2"/>
              </a:rPr>
              <a:t> </a:t>
            </a:r>
            <a:endParaRPr lang="en-US" dirty="0"/>
          </a:p>
        </p:txBody>
      </p:sp>
      <p:sp>
        <p:nvSpPr>
          <p:cNvPr id="3" name="Content Placeholder 2">
            <a:extLst>
              <a:ext uri="{FF2B5EF4-FFF2-40B4-BE49-F238E27FC236}">
                <a16:creationId xmlns:a16="http://schemas.microsoft.com/office/drawing/2014/main" id="{2E1CF68A-4052-499A-B90F-DAD2BEB72981}"/>
              </a:ext>
            </a:extLst>
          </p:cNvPr>
          <p:cNvSpPr>
            <a:spLocks noGrp="1"/>
          </p:cNvSpPr>
          <p:nvPr>
            <p:ph idx="1"/>
          </p:nvPr>
        </p:nvSpPr>
        <p:spPr/>
        <p:txBody>
          <a:bodyPr/>
          <a:lstStyle/>
          <a:p>
            <a:r>
              <a:rPr lang="en-US" dirty="0">
                <a:hlinkClick r:id="rId3"/>
              </a:rPr>
              <a:t>https://saskatooniec.ca/</a:t>
            </a:r>
            <a:r>
              <a:rPr lang="en-US" dirty="0"/>
              <a:t> (Saskatoon Industry Education Council)</a:t>
            </a:r>
          </a:p>
          <a:p>
            <a:pPr>
              <a:buFontTx/>
              <a:buChar char="-"/>
            </a:pPr>
            <a:r>
              <a:rPr lang="en-US" dirty="0"/>
              <a:t>here, you can explore current research and initiatives in Saskatoon and SK, as well as explore the sectors for careers that aid in development of new technologies</a:t>
            </a:r>
          </a:p>
          <a:p>
            <a:pPr>
              <a:buFontTx/>
              <a:buChar char="-"/>
            </a:pPr>
            <a:r>
              <a:rPr lang="en-US" dirty="0">
                <a:hlinkClick r:id="rId4"/>
              </a:rPr>
              <a:t>https://www.siemens.com/global/en.html</a:t>
            </a:r>
            <a:r>
              <a:rPr lang="en-US" dirty="0"/>
              <a:t> (Siemens website to explore and gain interest and explore)</a:t>
            </a:r>
          </a:p>
          <a:p>
            <a:r>
              <a:rPr lang="en-US" dirty="0">
                <a:hlinkClick r:id="rId5"/>
              </a:rPr>
              <a:t>https://innovationsask.ca/technology</a:t>
            </a:r>
            <a:r>
              <a:rPr lang="en-US" dirty="0"/>
              <a:t> (Innovation Saskatchewan website)</a:t>
            </a:r>
          </a:p>
          <a:p>
            <a:r>
              <a:rPr lang="en-US" dirty="0">
                <a:hlinkClick r:id="rId6"/>
              </a:rPr>
              <a:t>https://thinksask.ca/invest/technology</a:t>
            </a:r>
            <a:r>
              <a:rPr lang="en-US" dirty="0"/>
              <a:t> (</a:t>
            </a:r>
            <a:r>
              <a:rPr lang="en-US" dirty="0" err="1"/>
              <a:t>thinksask</a:t>
            </a:r>
            <a:r>
              <a:rPr lang="en-US" dirty="0"/>
              <a:t> website)</a:t>
            </a:r>
          </a:p>
          <a:p>
            <a:pPr marL="0" indent="0">
              <a:buNone/>
            </a:pPr>
            <a:r>
              <a:rPr lang="en-US" dirty="0"/>
              <a:t>- Some stories of innovators in technology in SK as well as links to a variety of topics</a:t>
            </a:r>
          </a:p>
          <a:p>
            <a:r>
              <a:rPr lang="en-US" dirty="0">
                <a:hlinkClick r:id="rId7"/>
              </a:rPr>
              <a:t>https://wdm.ca/special_feature/saskatchewan-innovations/</a:t>
            </a:r>
            <a:r>
              <a:rPr lang="en-US" dirty="0"/>
              <a:t> (list of patents of technologies made in SK from 1905-1980 for curiosity)</a:t>
            </a:r>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24F749EC-3368-46BD-B3AF-4ABACA2A85EC}"/>
              </a:ext>
            </a:extLst>
          </p:cNvPr>
          <p:cNvSpPr>
            <a:spLocks noGrp="1"/>
          </p:cNvSpPr>
          <p:nvPr>
            <p:ph type="sldNum" sz="quarter" idx="12"/>
          </p:nvPr>
        </p:nvSpPr>
        <p:spPr/>
        <p:txBody>
          <a:bodyPr/>
          <a:lstStyle/>
          <a:p>
            <a:fld id="{DBA1B0FB-D917-4C8C-928F-313BD683BF39}" type="slidenum">
              <a:rPr lang="en-US" smtClean="0"/>
              <a:t>8</a:t>
            </a:fld>
            <a:endParaRPr lang="en-US"/>
          </a:p>
        </p:txBody>
      </p:sp>
    </p:spTree>
    <p:extLst>
      <p:ext uri="{BB962C8B-B14F-4D97-AF65-F5344CB8AC3E}">
        <p14:creationId xmlns:p14="http://schemas.microsoft.com/office/powerpoint/2010/main" val="248968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7871-E94C-439E-A200-7F8754AE1ABE}"/>
              </a:ext>
            </a:extLst>
          </p:cNvPr>
          <p:cNvSpPr>
            <a:spLocks noGrp="1"/>
          </p:cNvSpPr>
          <p:nvPr>
            <p:ph type="title"/>
          </p:nvPr>
        </p:nvSpPr>
        <p:spPr/>
        <p:txBody>
          <a:bodyPr/>
          <a:lstStyle/>
          <a:p>
            <a:r>
              <a:rPr lang="en-CA" dirty="0"/>
              <a:t>End Day 1</a:t>
            </a:r>
            <a:endParaRPr lang="en-US" dirty="0"/>
          </a:p>
        </p:txBody>
      </p:sp>
      <p:sp>
        <p:nvSpPr>
          <p:cNvPr id="3" name="Content Placeholder 2">
            <a:extLst>
              <a:ext uri="{FF2B5EF4-FFF2-40B4-BE49-F238E27FC236}">
                <a16:creationId xmlns:a16="http://schemas.microsoft.com/office/drawing/2014/main" id="{07E97437-A01D-4121-98C4-094F732CA42B}"/>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BF640884-562D-445C-92C3-920207AD9077}"/>
              </a:ext>
            </a:extLst>
          </p:cNvPr>
          <p:cNvSpPr>
            <a:spLocks noGrp="1"/>
          </p:cNvSpPr>
          <p:nvPr>
            <p:ph type="sldNum" sz="quarter" idx="12"/>
          </p:nvPr>
        </p:nvSpPr>
        <p:spPr/>
        <p:txBody>
          <a:bodyPr/>
          <a:lstStyle/>
          <a:p>
            <a:fld id="{DBA1B0FB-D917-4C8C-928F-313BD683BF39}" type="slidenum">
              <a:rPr lang="en-US" smtClean="0"/>
              <a:t>9</a:t>
            </a:fld>
            <a:endParaRPr lang="en-US"/>
          </a:p>
        </p:txBody>
      </p:sp>
    </p:spTree>
    <p:extLst>
      <p:ext uri="{BB962C8B-B14F-4D97-AF65-F5344CB8AC3E}">
        <p14:creationId xmlns:p14="http://schemas.microsoft.com/office/powerpoint/2010/main" val="2909652602"/>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4751AB-E840-446F-8D49-E697067EC88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{4B734937-1181-4541-805C-41FABBE0BBDC}tf33713516_win32</Template>
  <TotalTime>3387</TotalTime>
  <Words>2192</Words>
  <Application>Microsoft Office PowerPoint</Application>
  <PresentationFormat>Widescreen</PresentationFormat>
  <Paragraphs>228</Paragraphs>
  <Slides>29</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Assistant</vt:lpstr>
      <vt:lpstr>Calibri</vt:lpstr>
      <vt:lpstr>Gill Sans MT</vt:lpstr>
      <vt:lpstr>Symbol</vt:lpstr>
      <vt:lpstr>Walbaum Display</vt:lpstr>
      <vt:lpstr>3DFloatVTI</vt:lpstr>
      <vt:lpstr>Technology in Canada Today</vt:lpstr>
      <vt:lpstr>Social Structures</vt:lpstr>
      <vt:lpstr>Social Structures</vt:lpstr>
      <vt:lpstr>Social Structures</vt:lpstr>
      <vt:lpstr>Social Structures</vt:lpstr>
      <vt:lpstr>What technologies do you use or rely on everyday?  </vt:lpstr>
      <vt:lpstr>Task</vt:lpstr>
      <vt:lpstr>Helpful Stating Points  </vt:lpstr>
      <vt:lpstr>End Day 1</vt:lpstr>
      <vt:lpstr>Collaboration Time!</vt:lpstr>
      <vt:lpstr>Technology in our lives today</vt:lpstr>
      <vt:lpstr>Focus Questions for this presentation</vt:lpstr>
      <vt:lpstr>Smartflower</vt:lpstr>
      <vt:lpstr>Highlights</vt:lpstr>
      <vt:lpstr>What the Smartflower does for SK</vt:lpstr>
      <vt:lpstr>Functions of the Smartflower at BJM</vt:lpstr>
      <vt:lpstr>SMARTFLOWER – DUAL AXIS TRACKER @ BJM</vt:lpstr>
      <vt:lpstr>SmartFlower – Dual Axis Tracker</vt:lpstr>
      <vt:lpstr>SmartFlower – Extreme Weather</vt:lpstr>
      <vt:lpstr>SmartFlower –  The All-in-One Solution</vt:lpstr>
      <vt:lpstr>Partners for a more sustainable life</vt:lpstr>
      <vt:lpstr>Partners for a more sustainable life</vt:lpstr>
      <vt:lpstr>Timeline for the BJM Smartflower</vt:lpstr>
      <vt:lpstr>Timeline for the BJM Smartflower</vt:lpstr>
      <vt:lpstr>Careers and Educational Backgrounds </vt:lpstr>
      <vt:lpstr>Where can this technology  take us?</vt:lpstr>
      <vt:lpstr>Alternative forms of (micro)grids in SK</vt:lpstr>
      <vt:lpstr>Summary</vt:lpstr>
      <vt:lpstr>Exit Slip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Smartflower</dc:title>
  <dc:creator>Barlow, Clayton</dc:creator>
  <cp:lastModifiedBy>Barlow, Clayton</cp:lastModifiedBy>
  <cp:revision>42</cp:revision>
  <dcterms:created xsi:type="dcterms:W3CDTF">2022-07-29T17:42:03Z</dcterms:created>
  <dcterms:modified xsi:type="dcterms:W3CDTF">2022-12-15T00:04:25Z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