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embeddedFontLst>
    <p:embeddedFont>
      <p:font typeface="Figtree" panose="020B0604020202020204" charset="0"/>
      <p:regular r:id="rId13"/>
      <p:bold r:id="rId14"/>
      <p:italic r:id="rId15"/>
      <p:boldItalic r:id="rId16"/>
    </p:embeddedFont>
    <p:embeddedFont>
      <p:font typeface="Figtree Medium" panose="020B060402020202020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834" y="120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52a04bb80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52a04bb80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5e79ee52d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25e79ee52d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3aaa05f27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3aaa05f27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7ecb2b1b2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7ecb2b1b2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390afa0c69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2390afa0c69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cef68e143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cef68e143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2b6f058752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22b6f058752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52a04bb800_0_2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52a04bb800_0_2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52a04bb800_0_2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252a04bb800_0_2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3aaa05f276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23aaa05f276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fkGCLIQx1MI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87263" y="1885525"/>
            <a:ext cx="5969475" cy="2755899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/>
          <p:nvPr/>
        </p:nvSpPr>
        <p:spPr>
          <a:xfrm>
            <a:off x="13" y="0"/>
            <a:ext cx="9144000" cy="1369800"/>
          </a:xfrm>
          <a:prstGeom prst="rect">
            <a:avLst/>
          </a:prstGeom>
          <a:solidFill>
            <a:srgbClr val="B01F3A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13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22" descr="Whether you have a laptop, desktop, smartphone, or tablet, your device has an operating system (also known as an &quot;OS&quot;). In this video we'll show you what an operating system is and talk about a few of the most common operating systems.&#10;&#10;We'll also talk about compatibility issues. Some software is designed to work with a variety of operating systems, but other software may only run on one or two. &#10;&#10;To learn more, check out our written lessons! https://edu.gcfglobal.org/en/computerbasics/understanding-operating-systems/1/&#10;&#10;0:00 Intro&#10;0:18 Definition&#10;0:32 Computer operating systems&#10;0:47 Mobile operating systems&#10;1:02 Compatibility" title="Computer Basics: Understanding Operating Systems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4625" y="148863"/>
            <a:ext cx="8614750" cy="484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20024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1057650" y="1410450"/>
            <a:ext cx="7028700" cy="2322600"/>
          </a:xfrm>
          <a:prstGeom prst="rect">
            <a:avLst/>
          </a:prstGeom>
          <a:solidFill>
            <a:srgbClr val="D1D2D4"/>
          </a:solidFill>
          <a:ln w="114300" cap="flat" cmpd="sng">
            <a:solidFill>
              <a:srgbClr val="6E6E7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dk1"/>
                </a:solidFill>
                <a:latin typeface="Figtree Medium"/>
                <a:ea typeface="Figtree Medium"/>
                <a:cs typeface="Figtree Medium"/>
                <a:sym typeface="Figtree Medium"/>
              </a:rPr>
              <a:t>Computer Basics:</a:t>
            </a:r>
            <a:endParaRPr sz="6000">
              <a:solidFill>
                <a:schemeClr val="dk1"/>
              </a:solidFill>
              <a:latin typeface="Figtree Medium"/>
              <a:ea typeface="Figtree Medium"/>
              <a:cs typeface="Figtree Medium"/>
              <a:sym typeface="Figtree Mediu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dk1"/>
                </a:solidFill>
                <a:latin typeface="Figtree Medium"/>
                <a:ea typeface="Figtree Medium"/>
                <a:cs typeface="Figtree Medium"/>
                <a:sym typeface="Figtree Medium"/>
              </a:rPr>
              <a:t>Getting Started</a:t>
            </a:r>
            <a:endParaRPr sz="6000">
              <a:solidFill>
                <a:schemeClr val="dk1"/>
              </a:solidFill>
              <a:latin typeface="Figtree Medium"/>
              <a:ea typeface="Figtree Medium"/>
              <a:cs typeface="Figtree Medium"/>
              <a:sym typeface="Figtree Medium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D2D4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 idx="4294967295"/>
          </p:nvPr>
        </p:nvSpPr>
        <p:spPr>
          <a:xfrm>
            <a:off x="244400" y="172050"/>
            <a:ext cx="39771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222">
                <a:solidFill>
                  <a:srgbClr val="820024"/>
                </a:solidFill>
                <a:latin typeface="Figtree Medium"/>
                <a:ea typeface="Figtree Medium"/>
                <a:cs typeface="Figtree Medium"/>
                <a:sym typeface="Figtree Medium"/>
              </a:rPr>
              <a:t>Today's topics:</a:t>
            </a:r>
            <a:endParaRPr sz="4222">
              <a:solidFill>
                <a:srgbClr val="820024"/>
              </a:solidFill>
              <a:latin typeface="Figtree Medium"/>
              <a:ea typeface="Figtree Medium"/>
              <a:cs typeface="Figtree Medium"/>
              <a:sym typeface="Figtree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4294967295"/>
          </p:nvPr>
        </p:nvSpPr>
        <p:spPr>
          <a:xfrm>
            <a:off x="483000" y="1170075"/>
            <a:ext cx="7812600" cy="8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200">
                <a:solidFill>
                  <a:srgbClr val="231F20"/>
                </a:solidFill>
                <a:latin typeface="Figtree"/>
                <a:ea typeface="Figtree"/>
                <a:cs typeface="Figtree"/>
                <a:sym typeface="Figtree"/>
              </a:rPr>
              <a:t>How to power your computer on and off</a:t>
            </a:r>
            <a:endParaRPr sz="2200">
              <a:solidFill>
                <a:srgbClr val="231F20"/>
              </a:solidFill>
              <a:latin typeface="Figtree"/>
              <a:ea typeface="Figtree"/>
              <a:cs typeface="Figtree"/>
              <a:sym typeface="Figtree"/>
            </a:endParaRPr>
          </a:p>
        </p:txBody>
      </p:sp>
      <p:sp>
        <p:nvSpPr>
          <p:cNvPr id="68" name="Google Shape;68;p15"/>
          <p:cNvSpPr txBox="1"/>
          <p:nvPr/>
        </p:nvSpPr>
        <p:spPr>
          <a:xfrm>
            <a:off x="483000" y="1981036"/>
            <a:ext cx="8178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Figtree"/>
                <a:ea typeface="Figtree"/>
                <a:cs typeface="Figtree"/>
                <a:sym typeface="Figtree"/>
              </a:rPr>
              <a:t>Understand and identify various parts of your computer</a:t>
            </a:r>
            <a:endParaRPr sz="2200">
              <a:latin typeface="Figtree"/>
              <a:ea typeface="Figtree"/>
              <a:cs typeface="Figtree"/>
              <a:sym typeface="Figtree"/>
            </a:endParaRPr>
          </a:p>
        </p:txBody>
      </p:sp>
      <p:sp>
        <p:nvSpPr>
          <p:cNvPr id="69" name="Google Shape;69;p15"/>
          <p:cNvSpPr txBox="1"/>
          <p:nvPr/>
        </p:nvSpPr>
        <p:spPr>
          <a:xfrm flipH="1">
            <a:off x="483000" y="2658737"/>
            <a:ext cx="8001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Figtree"/>
                <a:ea typeface="Figtree"/>
                <a:cs typeface="Figtree"/>
                <a:sym typeface="Figtree"/>
              </a:rPr>
              <a:t>Basic keyboard and mouse skills to perform navigation tasks</a:t>
            </a:r>
            <a:endParaRPr sz="2200">
              <a:latin typeface="Figtree"/>
              <a:ea typeface="Figtree"/>
              <a:cs typeface="Figtree"/>
              <a:sym typeface="Figtree"/>
            </a:endParaRPr>
          </a:p>
        </p:txBody>
      </p:sp>
      <p:sp>
        <p:nvSpPr>
          <p:cNvPr id="70" name="Google Shape;70;p15"/>
          <p:cNvSpPr txBox="1"/>
          <p:nvPr/>
        </p:nvSpPr>
        <p:spPr>
          <a:xfrm>
            <a:off x="483000" y="3336439"/>
            <a:ext cx="81780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Figtree"/>
                <a:ea typeface="Figtree"/>
                <a:cs typeface="Figtree"/>
                <a:sym typeface="Figtree"/>
              </a:rPr>
              <a:t>Locating icons, menus, taskbars and toolbars on your desktop so you can perform functions like opening software programs and web browsers</a:t>
            </a:r>
            <a:endParaRPr sz="2200">
              <a:latin typeface="Figtree"/>
              <a:ea typeface="Figtree"/>
              <a:cs typeface="Figtree"/>
              <a:sym typeface="Figtre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6"/>
          <p:cNvPicPr preferRelativeResize="0"/>
          <p:nvPr/>
        </p:nvPicPr>
        <p:blipFill rotWithShape="1">
          <a:blip r:embed="rId3">
            <a:alphaModFix/>
          </a:blip>
          <a:srcRect b="9305"/>
          <a:stretch/>
        </p:blipFill>
        <p:spPr>
          <a:xfrm>
            <a:off x="1613363" y="682675"/>
            <a:ext cx="6005026" cy="3778150"/>
          </a:xfrm>
          <a:prstGeom prst="rect">
            <a:avLst/>
          </a:prstGeom>
          <a:noFill/>
          <a:ln w="114300" cap="flat" cmpd="sng">
            <a:solidFill>
              <a:srgbClr val="820024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76" name="Google Shape;76;p16"/>
          <p:cNvSpPr/>
          <p:nvPr/>
        </p:nvSpPr>
        <p:spPr>
          <a:xfrm>
            <a:off x="2122776" y="1720875"/>
            <a:ext cx="1253153" cy="35407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rgbClr val="820024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820024"/>
                </a:solidFill>
                <a:latin typeface="Arial"/>
              </a:rPr>
              <a:t>laptop</a:t>
            </a:r>
          </a:p>
        </p:txBody>
      </p:sp>
      <p:sp>
        <p:nvSpPr>
          <p:cNvPr id="77" name="Google Shape;77;p16"/>
          <p:cNvSpPr/>
          <p:nvPr/>
        </p:nvSpPr>
        <p:spPr>
          <a:xfrm>
            <a:off x="6041575" y="2173650"/>
            <a:ext cx="991272" cy="27417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rgbClr val="820024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820024"/>
                </a:solidFill>
                <a:latin typeface="Arial"/>
              </a:rPr>
              <a:t>tablet</a:t>
            </a:r>
          </a:p>
        </p:txBody>
      </p:sp>
      <p:sp>
        <p:nvSpPr>
          <p:cNvPr id="78" name="Google Shape;78;p16"/>
          <p:cNvSpPr/>
          <p:nvPr/>
        </p:nvSpPr>
        <p:spPr>
          <a:xfrm>
            <a:off x="6667900" y="3759575"/>
            <a:ext cx="899297" cy="35407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rgbClr val="820024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820024"/>
                </a:solidFill>
                <a:latin typeface="Arial"/>
              </a:rPr>
              <a:t>phone</a:t>
            </a:r>
          </a:p>
        </p:txBody>
      </p:sp>
      <p:sp>
        <p:nvSpPr>
          <p:cNvPr id="79" name="Google Shape;79;p16"/>
          <p:cNvSpPr/>
          <p:nvPr/>
        </p:nvSpPr>
        <p:spPr>
          <a:xfrm>
            <a:off x="4171150" y="1062850"/>
            <a:ext cx="1047899" cy="35407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rgbClr val="820024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820024"/>
                </a:solidFill>
                <a:latin typeface="Arial"/>
              </a:rPr>
              <a:t>PC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D2D4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3288" y="623738"/>
            <a:ext cx="7417425" cy="3896025"/>
          </a:xfrm>
          <a:prstGeom prst="rect">
            <a:avLst/>
          </a:prstGeom>
          <a:noFill/>
          <a:ln w="76200" cap="flat" cmpd="sng">
            <a:solidFill>
              <a:srgbClr val="820024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85" name="Google Shape;85;p17"/>
          <p:cNvSpPr/>
          <p:nvPr/>
        </p:nvSpPr>
        <p:spPr>
          <a:xfrm>
            <a:off x="2509725" y="826850"/>
            <a:ext cx="3803400" cy="457200"/>
          </a:xfrm>
          <a:prstGeom prst="rect">
            <a:avLst/>
          </a:prstGeom>
          <a:solidFill>
            <a:srgbClr val="D1D2D4"/>
          </a:solidFill>
          <a:ln w="19050" cap="flat" cmpd="sng">
            <a:solidFill>
              <a:srgbClr val="82002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Figtree"/>
                <a:ea typeface="Figtree"/>
                <a:cs typeface="Figtree"/>
                <a:sym typeface="Figtree"/>
              </a:rPr>
              <a:t>Peripheral Devices</a:t>
            </a:r>
            <a:endParaRPr sz="2400" b="1">
              <a:latin typeface="Figtree"/>
              <a:ea typeface="Figtree"/>
              <a:cs typeface="Figtree"/>
              <a:sym typeface="Figtree"/>
            </a:endParaRPr>
          </a:p>
        </p:txBody>
      </p:sp>
      <p:sp>
        <p:nvSpPr>
          <p:cNvPr id="86" name="Google Shape;86;p17"/>
          <p:cNvSpPr/>
          <p:nvPr/>
        </p:nvSpPr>
        <p:spPr>
          <a:xfrm>
            <a:off x="1118675" y="1400775"/>
            <a:ext cx="6644100" cy="252900"/>
          </a:xfrm>
          <a:prstGeom prst="rect">
            <a:avLst/>
          </a:prstGeom>
          <a:solidFill>
            <a:srgbClr val="D1D2D4"/>
          </a:solidFill>
          <a:ln w="19050" cap="flat" cmpd="sng">
            <a:solidFill>
              <a:srgbClr val="82002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Figtree"/>
                <a:ea typeface="Figtree"/>
                <a:cs typeface="Figtree"/>
                <a:sym typeface="Figtree"/>
              </a:rPr>
              <a:t>A peripheral device connects to a computer system to add functionality</a:t>
            </a:r>
            <a:endParaRPr sz="1500">
              <a:latin typeface="Figtree"/>
              <a:ea typeface="Figtree"/>
              <a:cs typeface="Figtree"/>
              <a:sym typeface="Figtre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E6E70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>
            <a:spLocks noGrp="1"/>
          </p:cNvSpPr>
          <p:nvPr>
            <p:ph type="title"/>
          </p:nvPr>
        </p:nvSpPr>
        <p:spPr>
          <a:xfrm>
            <a:off x="464100" y="90275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 b="1">
                <a:solidFill>
                  <a:schemeClr val="lt1"/>
                </a:solidFill>
                <a:latin typeface="Figtree"/>
                <a:ea typeface="Figtree"/>
                <a:cs typeface="Figtree"/>
                <a:sym typeface="Figtree"/>
              </a:rPr>
              <a:t>Power Button</a:t>
            </a:r>
            <a:endParaRPr sz="3100" b="1">
              <a:solidFill>
                <a:schemeClr val="lt1"/>
              </a:solidFill>
              <a:latin typeface="Figtree"/>
              <a:ea typeface="Figtree"/>
              <a:cs typeface="Figtree"/>
              <a:sym typeface="Figtree"/>
            </a:endParaRPr>
          </a:p>
        </p:txBody>
      </p:sp>
      <p:sp>
        <p:nvSpPr>
          <p:cNvPr id="92" name="Google Shape;92;p18"/>
          <p:cNvSpPr txBox="1">
            <a:spLocks noGrp="1"/>
          </p:cNvSpPr>
          <p:nvPr>
            <p:ph type="body" idx="1"/>
          </p:nvPr>
        </p:nvSpPr>
        <p:spPr>
          <a:xfrm>
            <a:off x="464100" y="1864300"/>
            <a:ext cx="2808000" cy="235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400">
                <a:solidFill>
                  <a:schemeClr val="lt1"/>
                </a:solidFill>
                <a:latin typeface="Figtree"/>
                <a:ea typeface="Figtree"/>
                <a:cs typeface="Figtree"/>
                <a:sym typeface="Figtree"/>
              </a:rPr>
              <a:t>All digital devices can be powered on and off. You will look for a button like this.</a:t>
            </a:r>
            <a:endParaRPr sz="2400">
              <a:solidFill>
                <a:schemeClr val="lt1"/>
              </a:solidFill>
              <a:latin typeface="Figtree"/>
              <a:ea typeface="Figtree"/>
              <a:cs typeface="Figtree"/>
              <a:sym typeface="Figtree"/>
            </a:endParaRPr>
          </a:p>
        </p:txBody>
      </p:sp>
      <p:pic>
        <p:nvPicPr>
          <p:cNvPr id="93" name="Google Shape;9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57550" y="1271600"/>
            <a:ext cx="4138625" cy="2679275"/>
          </a:xfrm>
          <a:prstGeom prst="rect">
            <a:avLst/>
          </a:prstGeom>
          <a:noFill/>
          <a:ln w="114300" cap="flat" cmpd="sng">
            <a:solidFill>
              <a:srgbClr val="7E883F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E6E70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863" y="1009225"/>
            <a:ext cx="8950275" cy="3125050"/>
          </a:xfrm>
          <a:prstGeom prst="rect">
            <a:avLst/>
          </a:prstGeom>
          <a:noFill/>
          <a:ln w="114300" cap="flat" cmpd="sng">
            <a:solidFill>
              <a:srgbClr val="6E6E7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DEE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2500" y="398750"/>
            <a:ext cx="6519000" cy="4346000"/>
          </a:xfrm>
          <a:prstGeom prst="rect">
            <a:avLst/>
          </a:prstGeom>
          <a:noFill/>
          <a:ln w="114300" cap="flat" cmpd="sng">
            <a:solidFill>
              <a:srgbClr val="820024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21"/>
          <p:cNvPicPr preferRelativeResize="0"/>
          <p:nvPr/>
        </p:nvPicPr>
        <p:blipFill rotWithShape="1">
          <a:blip r:embed="rId3">
            <a:alphaModFix/>
          </a:blip>
          <a:srcRect t="9824" b="20697"/>
          <a:stretch/>
        </p:blipFill>
        <p:spPr>
          <a:xfrm>
            <a:off x="1493525" y="313912"/>
            <a:ext cx="6156956" cy="4515677"/>
          </a:xfrm>
          <a:prstGeom prst="rect">
            <a:avLst/>
          </a:prstGeom>
          <a:noFill/>
          <a:ln w="114300" cap="flat" cmpd="sng">
            <a:solidFill>
              <a:srgbClr val="7E883F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</Words>
  <Application>Microsoft Office PowerPoint</Application>
  <PresentationFormat>On-screen Show (16:9)</PresentationFormat>
  <Paragraphs>15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Figtree Medium</vt:lpstr>
      <vt:lpstr>Figtree</vt:lpstr>
      <vt:lpstr>Arial</vt:lpstr>
      <vt:lpstr>Simple Light</vt:lpstr>
      <vt:lpstr>PowerPoint Presentation</vt:lpstr>
      <vt:lpstr>Computer Basics: Getting Started</vt:lpstr>
      <vt:lpstr>Today's topics: </vt:lpstr>
      <vt:lpstr>PowerPoint Presentation</vt:lpstr>
      <vt:lpstr>PowerPoint Presentation</vt:lpstr>
      <vt:lpstr>Power Button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Sonja Dick</dc:creator>
  <cp:lastModifiedBy>Sonja Dick</cp:lastModifiedBy>
  <cp:revision>1</cp:revision>
  <dcterms:modified xsi:type="dcterms:W3CDTF">2025-03-24T16:44:26Z</dcterms:modified>
</cp:coreProperties>
</file>